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71" r:id="rId2"/>
    <p:sldId id="258" r:id="rId3"/>
    <p:sldId id="259" r:id="rId4"/>
    <p:sldId id="261" r:id="rId5"/>
    <p:sldId id="270" r:id="rId6"/>
    <p:sldId id="260" r:id="rId7"/>
    <p:sldId id="262" r:id="rId8"/>
    <p:sldId id="268" r:id="rId9"/>
    <p:sldId id="269" r:id="rId10"/>
    <p:sldId id="266" r:id="rId11"/>
    <p:sldId id="267" r:id="rId12"/>
    <p:sldId id="263" r:id="rId13"/>
    <p:sldId id="264" r:id="rId14"/>
    <p:sldId id="265" r:id="rId15"/>
    <p:sldId id="272" r:id="rId16"/>
    <p:sldId id="256" r:id="rId17"/>
    <p:sldId id="25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  <p:clrMru>
    <a:srgbClr val="FFFF66"/>
    <a:srgbClr val="CCFF66"/>
    <a:srgbClr val="FF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0"/>
    <p:restoredTop sz="94500"/>
  </p:normalViewPr>
  <p:slideViewPr>
    <p:cSldViewPr>
      <p:cViewPr varScale="1">
        <p:scale>
          <a:sx n="87" d="100"/>
          <a:sy n="87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2F59D3-C56C-4F20-B246-9E8C83A8AA71}" type="datetimeFigureOut">
              <a:rPr lang="en-US" smtClean="0"/>
              <a:pPr/>
              <a:t>9/11/2008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1820C5-C86E-40C6-A976-C1A190358B6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1820C5-C86E-40C6-A976-C1A190358B67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KEITH%20SCHLOTTMAN\My%20Documents\TenTen2008Speech\rtty_test-2.wav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15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WaveGen\CQ10_001.wav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n-ten.org/" TargetMode="Externa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KEITH%20SCHLOTTMAN\My%20Documents\TenTen2008Speech\72-CarlySimon_Anticipation.wav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KEITH%20SCHLOTTMAN\My%20Documents\TenTen2008Speech\Psk31Bpsk.wav" TargetMode="Externa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>
            <a:alpha val="6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3400" y="60198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By Keith Schlottman, KR7RK, Treasurer of 10-10 International Net, Inc.</a:t>
            </a:r>
          </a:p>
          <a:p>
            <a:pPr algn="ctr"/>
            <a:r>
              <a:rPr lang="en-US" i="1" dirty="0" smtClean="0"/>
              <a:t>Presented at the 2008 ARRL Southwestern Division Convention, Mesa, AZ</a:t>
            </a:r>
          </a:p>
        </p:txBody>
      </p:sp>
      <p:pic>
        <p:nvPicPr>
          <p:cNvPr id="9" name="Picture 8" descr="AntennaDoct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27198"/>
            <a:ext cx="9144000" cy="460360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21064925">
            <a:off x="-481182" y="313424"/>
            <a:ext cx="91440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latin typeface="Eras Demi ITC" pitchFamily="34" charset="0"/>
              </a:rPr>
              <a:t>TEN METERS IS</a:t>
            </a:r>
          </a:p>
          <a:p>
            <a:pPr algn="ctr"/>
            <a:r>
              <a:rPr lang="en-US" sz="8800" dirty="0" smtClean="0">
                <a:latin typeface="Eras Demi ITC" pitchFamily="34" charset="0"/>
              </a:rPr>
              <a:t>ALIVE &amp; WELL!</a:t>
            </a:r>
            <a:endParaRPr lang="en-US" sz="8800" dirty="0">
              <a:latin typeface="Eras Demi IT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E6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title" idx="4294967295"/>
          </p:nvPr>
        </p:nvSpPr>
        <p:spPr>
          <a:xfrm>
            <a:off x="1219200" y="274638"/>
            <a:ext cx="7467600" cy="1143000"/>
          </a:xfrm>
        </p:spPr>
        <p:txBody>
          <a:bodyPr/>
          <a:lstStyle/>
          <a:p>
            <a:pPr eaLnBrk="1" hangingPunct="1"/>
            <a:r>
              <a:rPr lang="en-US"/>
              <a:t>Do you think of RTTY as this?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 rot="16200000">
            <a:off x="-2857500" y="2857500"/>
            <a:ext cx="6858000" cy="1143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400" dirty="0">
                <a:latin typeface="+mj-lt"/>
                <a:ea typeface="+mj-ea"/>
                <a:cs typeface="+mj-cs"/>
              </a:rPr>
              <a:t>…a</a:t>
            </a:r>
            <a:r>
              <a:rPr lang="en-US" sz="4400" dirty="0" err="1">
                <a:latin typeface="+mj-lt"/>
                <a:ea typeface="+mj-ea"/>
                <a:cs typeface="+mj-cs"/>
              </a:rPr>
              <a:t>nd</a:t>
            </a:r>
            <a:r>
              <a:rPr lang="en-US" sz="4400" dirty="0">
                <a:latin typeface="+mj-lt"/>
                <a:ea typeface="+mj-ea"/>
                <a:cs typeface="+mj-cs"/>
              </a:rPr>
              <a:t> a Few Old Modes</a:t>
            </a:r>
          </a:p>
        </p:txBody>
      </p:sp>
      <p:pic>
        <p:nvPicPr>
          <p:cNvPr id="6" name="Picture 5" descr="model19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1219200"/>
            <a:ext cx="2339975" cy="2627313"/>
          </a:xfrm>
          <a:prstGeom prst="rect">
            <a:avLst/>
          </a:prstGeom>
          <a:noFill/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581400" y="3886200"/>
            <a:ext cx="21336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4400">
                <a:latin typeface="Calibri"/>
              </a:rPr>
              <a:t>Or this?</a:t>
            </a:r>
          </a:p>
        </p:txBody>
      </p:sp>
      <p:pic>
        <p:nvPicPr>
          <p:cNvPr id="9" name="Picture 8" descr="DigitalMMTTY1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4629150"/>
            <a:ext cx="7620000" cy="2228850"/>
          </a:xfrm>
          <a:prstGeom prst="rect">
            <a:avLst/>
          </a:prstGeom>
          <a:noFill/>
        </p:spPr>
      </p:pic>
      <p:pic>
        <p:nvPicPr>
          <p:cNvPr id="8" name="rtty_test-2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533400" y="63246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11340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3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 rot="16200000">
            <a:off x="-2857500" y="2857500"/>
            <a:ext cx="6858000" cy="1143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400" dirty="0">
                <a:latin typeface="+mj-lt"/>
                <a:ea typeface="+mj-ea"/>
                <a:cs typeface="+mj-cs"/>
              </a:rPr>
              <a:t>Don’t Forget CW!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524000" y="381000"/>
            <a:ext cx="7315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>
                <a:latin typeface="Calibri"/>
              </a:rPr>
              <a:t>There is a resurgence of interest in CW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524000" y="1524000"/>
            <a:ext cx="72390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latin typeface="Calibri"/>
              </a:rPr>
              <a:t>Morse Code is getting easier to generate and also to copy.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Calibri"/>
            </a:endParaRPr>
          </a:p>
          <a:p>
            <a:pPr lvl="1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>
                <a:latin typeface="Calibri"/>
              </a:rPr>
              <a:t>  Electronic keyers becoming more advanced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>
                <a:latin typeface="Calibri"/>
              </a:rPr>
              <a:t>  Computer code readers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>
                <a:latin typeface="Calibri"/>
              </a:rPr>
              <a:t>  Keyboard CW generators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>
                <a:latin typeface="Calibri"/>
              </a:rPr>
              <a:t>  Memory keyers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>
                <a:latin typeface="Calibri"/>
              </a:rPr>
              <a:t>  Renewed interest in straight key skills</a:t>
            </a:r>
          </a:p>
        </p:txBody>
      </p:sp>
      <p:pic>
        <p:nvPicPr>
          <p:cNvPr id="10246" name="Picture 7" descr="MFJ-46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95328">
            <a:off x="5715000" y="2819400"/>
            <a:ext cx="3048000" cy="1897063"/>
          </a:xfrm>
          <a:prstGeom prst="rect">
            <a:avLst/>
          </a:prstGeom>
          <a:noFill/>
        </p:spPr>
      </p:pic>
      <p:pic>
        <p:nvPicPr>
          <p:cNvPr id="10247" name="Picture 8" descr="by4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95800" y="4876800"/>
            <a:ext cx="2152650" cy="1679575"/>
          </a:xfrm>
          <a:prstGeom prst="rect">
            <a:avLst/>
          </a:prstGeom>
          <a:noFill/>
        </p:spPr>
      </p:pic>
      <p:pic>
        <p:nvPicPr>
          <p:cNvPr id="10248" name="Picture 9" descr="skccsm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1060831">
            <a:off x="1473200" y="4110038"/>
            <a:ext cx="2216150" cy="1514475"/>
          </a:xfrm>
          <a:prstGeom prst="rect">
            <a:avLst/>
          </a:prstGeom>
          <a:noFill/>
        </p:spPr>
      </p:pic>
      <p:pic>
        <p:nvPicPr>
          <p:cNvPr id="11" name="CQ10_001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457200" y="61722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244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3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/>
              <a:t>New 10 meter operators</a:t>
            </a:r>
          </a:p>
        </p:txBody>
      </p:sp>
      <p:sp>
        <p:nvSpPr>
          <p:cNvPr id="3" name="Rectangle 4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8229600" cy="4678363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latin typeface="+mn-lt"/>
              </a:rPr>
              <a:t>All U.S. Technician Class licensees are now authorized on 28.000 to 28.500 </a:t>
            </a:r>
            <a:r>
              <a:rPr lang="en-US" dirty="0" err="1">
                <a:latin typeface="+mn-lt"/>
              </a:rPr>
              <a:t>MHz.</a:t>
            </a:r>
            <a:endParaRPr lang="en-US" dirty="0">
              <a:latin typeface="+mn-lt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latin typeface="+mn-lt"/>
              </a:rPr>
              <a:t>Some popular frequencies to try: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>
                <a:latin typeface="+mn-lt"/>
              </a:rPr>
              <a:t>28.070…………..</a:t>
            </a:r>
            <a:r>
              <a:rPr lang="en-US" dirty="0" smtClean="0">
                <a:latin typeface="+mn-lt"/>
              </a:rPr>
              <a:t>CW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28.087…………..RTTY</a:t>
            </a:r>
            <a:endParaRPr lang="en-US" dirty="0">
              <a:latin typeface="+mn-lt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>
                <a:latin typeface="+mn-lt"/>
              </a:rPr>
              <a:t>28.120…………..PSK31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>
                <a:latin typeface="+mn-lt"/>
              </a:rPr>
              <a:t>28.345…………..SSB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>
                <a:latin typeface="+mn-lt"/>
              </a:rPr>
              <a:t>28.385…………..QRP SSB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>
                <a:latin typeface="+mn-lt"/>
              </a:rPr>
              <a:t>28.420…………..</a:t>
            </a:r>
            <a:r>
              <a:rPr lang="en-US" dirty="0" smtClean="0">
                <a:latin typeface="+mn-lt"/>
              </a:rPr>
              <a:t>SSB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29.600…………..FM</a:t>
            </a:r>
            <a:endParaRPr lang="en-US" dirty="0">
              <a:latin typeface="+mn-lt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>
                <a:latin typeface="+mn-lt"/>
              </a:rPr>
              <a:t>Don’t forget to listen for Beacons 28.190 – 28.225!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F1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/>
          </p:cNvSpPr>
          <p:nvPr>
            <p:ph type="title" idx="4294967295"/>
          </p:nvPr>
        </p:nvSpPr>
        <p:spPr>
          <a:xfrm>
            <a:off x="1524000" y="274638"/>
            <a:ext cx="6096000" cy="1143000"/>
          </a:xfrm>
        </p:spPr>
        <p:txBody>
          <a:bodyPr/>
          <a:lstStyle/>
          <a:p>
            <a:pPr eaLnBrk="1" hangingPunct="1"/>
            <a:r>
              <a:rPr lang="en-US"/>
              <a:t>10-10 International Net</a:t>
            </a:r>
          </a:p>
        </p:txBody>
      </p:sp>
      <p:sp>
        <p:nvSpPr>
          <p:cNvPr id="12292" name="Rectangle 4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 eaLnBrk="1" hangingPunct="1"/>
            <a:r>
              <a:rPr lang="en-US" dirty="0"/>
              <a:t>Ten- Ten </a:t>
            </a:r>
            <a:r>
              <a:rPr lang="en-US" dirty="0" smtClean="0"/>
              <a:t>recently passed our </a:t>
            </a:r>
            <a:r>
              <a:rPr lang="en-US" dirty="0"/>
              <a:t>75,000</a:t>
            </a:r>
            <a:r>
              <a:rPr lang="en-US" baseline="30000" dirty="0"/>
              <a:t>th</a:t>
            </a:r>
            <a:r>
              <a:rPr lang="en-US" dirty="0"/>
              <a:t> member!</a:t>
            </a:r>
          </a:p>
          <a:p>
            <a:pPr eaLnBrk="1" hangingPunct="1"/>
            <a:r>
              <a:rPr lang="en-US" dirty="0"/>
              <a:t>We continue to welcome new </a:t>
            </a:r>
            <a:r>
              <a:rPr lang="en-US" dirty="0" smtClean="0"/>
              <a:t>members.  250+ new members already this month!</a:t>
            </a:r>
            <a:endParaRPr lang="en-US" dirty="0"/>
          </a:p>
          <a:p>
            <a:pPr eaLnBrk="1" hangingPunct="1"/>
            <a:r>
              <a:rPr lang="en-US" dirty="0"/>
              <a:t>Ten-Ten QSO Parties are very popular 10 meter events.</a:t>
            </a:r>
          </a:p>
          <a:p>
            <a:pPr eaLnBrk="1" hangingPunct="1"/>
            <a:r>
              <a:rPr lang="en-US" dirty="0"/>
              <a:t>Look for increased Ten-Ten presence at </a:t>
            </a:r>
            <a:r>
              <a:rPr lang="en-US" dirty="0" err="1"/>
              <a:t>hamfests</a:t>
            </a:r>
            <a:r>
              <a:rPr lang="en-US" dirty="0"/>
              <a:t> and conventions</a:t>
            </a:r>
            <a:r>
              <a:rPr lang="en-US" dirty="0" smtClean="0"/>
              <a:t>.</a:t>
            </a:r>
          </a:p>
          <a:p>
            <a:pPr eaLnBrk="1" hangingPunct="1"/>
            <a:r>
              <a:rPr lang="en-US" b="1" dirty="0" smtClean="0"/>
              <a:t>http://www.ten-ten.org</a:t>
            </a:r>
            <a:endParaRPr lang="en-US" b="1" dirty="0"/>
          </a:p>
          <a:p>
            <a:pPr eaLnBrk="1" hangingPunct="1">
              <a:buFont typeface="Arial" charset="0"/>
              <a:buNone/>
            </a:pPr>
            <a:endParaRPr lang="en-US" dirty="0"/>
          </a:p>
        </p:txBody>
      </p:sp>
      <p:pic>
        <p:nvPicPr>
          <p:cNvPr id="12293" name="Picture 3" descr="1010ant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524000" cy="1524000"/>
          </a:xfrm>
          <a:prstGeom prst="rect">
            <a:avLst/>
          </a:prstGeom>
          <a:noFill/>
        </p:spPr>
      </p:pic>
      <p:pic>
        <p:nvPicPr>
          <p:cNvPr id="12294" name="Picture 4" descr="1010ant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0" y="0"/>
            <a:ext cx="1524000" cy="15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alphaModFix amt="8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title" idx="4294967295"/>
          </p:nvPr>
        </p:nvSpPr>
        <p:spPr>
          <a:xfrm>
            <a:off x="1600200" y="274638"/>
            <a:ext cx="5943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>
                <a:latin typeface="+mj-lt"/>
              </a:rPr>
              <a:t>10 Meter Events for 2008</a:t>
            </a:r>
          </a:p>
        </p:txBody>
      </p:sp>
      <p:sp>
        <p:nvSpPr>
          <p:cNvPr id="3" name="Rectangle 4"/>
          <p:cNvSpPr>
            <a:spLocks noGrp="1"/>
          </p:cNvSpPr>
          <p:nvPr>
            <p:ph idx="4294967295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latin typeface="+mn-lt"/>
              </a:rPr>
              <a:t>June 7-8:  Open Season PSK31 Contest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latin typeface="+mn-lt"/>
              </a:rPr>
              <a:t>August 2-3:  10-10 Summer Phone Party (SSB)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latin typeface="+mn-lt"/>
              </a:rPr>
              <a:t>October 10:  11</a:t>
            </a:r>
            <a:r>
              <a:rPr lang="en-US" baseline="30000" dirty="0">
                <a:latin typeface="+mn-lt"/>
              </a:rPr>
              <a:t>th</a:t>
            </a:r>
            <a:r>
              <a:rPr lang="en-US" dirty="0">
                <a:latin typeface="+mn-lt"/>
              </a:rPr>
              <a:t> Annual 10-10 Day Sprint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latin typeface="+mn-lt"/>
              </a:rPr>
              <a:t>October 25-26:  10-10 Fall CW &amp; Digital Parties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latin typeface="+mn-lt"/>
              </a:rPr>
              <a:t>November 22-23:  10-10 W6OI Special Event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latin typeface="+mn-lt"/>
              </a:rPr>
              <a:t>December 13-14:  ARRL 10 Meter Contest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latin typeface="+mn-lt"/>
              </a:rPr>
              <a:t>Ongoing:  10-10 Work the Volunteers Contest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latin typeface="+mn-lt"/>
              </a:rPr>
              <a:t>Ongoing:  10-10 Anniversary Event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latin typeface="+mn-lt"/>
              </a:rPr>
              <a:t>Plus many more multi-band events – there is a contest or special event every weekend!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3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76400" y="1066800"/>
            <a:ext cx="52578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en-US" dirty="0" smtClean="0"/>
              <a:t> Call CQ – don’t just spin the dial!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 Participate in local </a:t>
            </a:r>
            <a:r>
              <a:rPr lang="en-US" dirty="0" smtClean="0"/>
              <a:t>nets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smtClean="0"/>
              <a:t> Tucson: 28.420  Tuesdays 8 p.m. local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smtClean="0"/>
              <a:t> Phoenix: 28.445  Sundays 6 p.m. local</a:t>
            </a:r>
            <a:endParaRPr lang="en-US" dirty="0" smtClean="0"/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en-US" dirty="0" smtClean="0"/>
              <a:t> Join 10-10  (</a:t>
            </a:r>
            <a:r>
              <a:rPr lang="en-US" b="1" dirty="0" smtClean="0">
                <a:hlinkClick r:id="rId3"/>
              </a:rPr>
              <a:t>www.ten-ten.org</a:t>
            </a:r>
            <a:r>
              <a:rPr lang="en-US" dirty="0" smtClean="0"/>
              <a:t>)</a:t>
            </a:r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en-US" dirty="0" smtClean="0"/>
              <a:t>Join a local 10-10 Chapter</a:t>
            </a:r>
            <a:endParaRPr lang="en-US" dirty="0" smtClean="0"/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en-US" dirty="0" smtClean="0"/>
              <a:t> Operate in a contest</a:t>
            </a:r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en-US" dirty="0" smtClean="0"/>
              <a:t> Learn a new mode</a:t>
            </a:r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en-US" dirty="0" smtClean="0"/>
              <a:t> Embrace new technologies</a:t>
            </a:r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en-US" dirty="0" smtClean="0"/>
              <a:t> Buy some new equipment</a:t>
            </a:r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en-US" dirty="0" smtClean="0"/>
              <a:t> Upgrade or repair your antennas</a:t>
            </a:r>
          </a:p>
          <a:p>
            <a:endParaRPr 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219200" y="457200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+mj-lt"/>
              </a:rPr>
              <a:t>What will </a:t>
            </a:r>
            <a:r>
              <a:rPr lang="en-US" sz="4000" i="1" dirty="0" smtClean="0">
                <a:latin typeface="+mj-lt"/>
              </a:rPr>
              <a:t>YOU</a:t>
            </a:r>
            <a:r>
              <a:rPr lang="en-US" sz="4000" dirty="0" smtClean="0">
                <a:latin typeface="+mj-lt"/>
              </a:rPr>
              <a:t> do?</a:t>
            </a:r>
            <a:endParaRPr lang="en-US" sz="4000" dirty="0">
              <a:latin typeface="+mj-lt"/>
            </a:endParaRPr>
          </a:p>
        </p:txBody>
      </p:sp>
      <p:pic>
        <p:nvPicPr>
          <p:cNvPr id="1026" name="Picture 2" descr="C:\Documents and Settings\KEITH SCHLOTTMAN\Temporary Internet Files\Content.IE5\7WPTPAOE\MCj04362220000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3810000"/>
            <a:ext cx="1828572" cy="182857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943600" y="563880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Algerian" pitchFamily="82" charset="0"/>
              </a:rPr>
              <a:t>I Want You …</a:t>
            </a:r>
          </a:p>
          <a:p>
            <a:r>
              <a:rPr lang="en-US" i="1" dirty="0" smtClean="0">
                <a:latin typeface="Algerian" pitchFamily="82" charset="0"/>
              </a:rPr>
              <a:t>ON 10 Meters!</a:t>
            </a:r>
            <a:endParaRPr lang="en-US" i="1" dirty="0"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EA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3"/>
          <p:cNvSpPr>
            <a:spLocks noGrp="1"/>
          </p:cNvSpPr>
          <p:nvPr>
            <p:ph type="ctrTitle" idx="4294967295"/>
          </p:nvPr>
        </p:nvSpPr>
        <p:spPr>
          <a:xfrm rot="21410686">
            <a:off x="802703" y="212620"/>
            <a:ext cx="7772400" cy="1693052"/>
          </a:xfrm>
          <a:noFill/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800" dirty="0">
                <a:latin typeface="Eras Demi ITC" pitchFamily="34" charset="0"/>
              </a:rPr>
              <a:t>A PERFECT 10</a:t>
            </a:r>
          </a:p>
        </p:txBody>
      </p:sp>
      <p:pic>
        <p:nvPicPr>
          <p:cNvPr id="2052" name="Picture 3" descr="DWTS_Judges_1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2600" y="1828800"/>
            <a:ext cx="5549900" cy="3124200"/>
          </a:xfrm>
          <a:prstGeom prst="rect">
            <a:avLst/>
          </a:prstGeom>
          <a:noFill/>
        </p:spPr>
      </p:pic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524000" y="5257800"/>
            <a:ext cx="6477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latin typeface="Calibri"/>
              </a:rPr>
              <a:t>Ten Meters is ALIVE AND WELL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latin typeface="Calibri"/>
              </a:rPr>
              <a:t>in the bottom of the sunspot cycle!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EE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Paul_revere_ride copy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346575" cy="4419600"/>
          </a:xfrm>
          <a:prstGeom prst="rect">
            <a:avLst/>
          </a:prstGeom>
          <a:noFill/>
        </p:spPr>
      </p:pic>
      <p:pic>
        <p:nvPicPr>
          <p:cNvPr id="5" name="Picture 4" descr="gong2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43400" y="2057400"/>
            <a:ext cx="4800600" cy="4800600"/>
          </a:xfrm>
          <a:prstGeom prst="rect">
            <a:avLst/>
          </a:prstGeom>
          <a:noFill/>
        </p:spPr>
      </p:pic>
      <p:pic>
        <p:nvPicPr>
          <p:cNvPr id="6" name="72-CarlySimon_Anticipation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57200" y="61722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249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6D9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2316162"/>
          </a:xfrm>
        </p:spPr>
        <p:txBody>
          <a:bodyPr/>
          <a:lstStyle/>
          <a:p>
            <a:pPr eaLnBrk="1" hangingPunct="1"/>
            <a:r>
              <a:rPr lang="en-US"/>
              <a:t>“</a:t>
            </a:r>
            <a:r>
              <a:rPr lang="en-US">
                <a:solidFill>
                  <a:srgbClr val="FF0000"/>
                </a:solidFill>
              </a:rPr>
              <a:t>The rumors of my demise have been greatly exaggerated</a:t>
            </a:r>
            <a:r>
              <a:rPr lang="en-US"/>
              <a:t>”</a:t>
            </a:r>
            <a:br>
              <a:rPr lang="en-US"/>
            </a:br>
            <a:r>
              <a:rPr lang="en-US"/>
              <a:t>- 28 megacycles</a:t>
            </a:r>
            <a:r>
              <a:rPr lang="en-US" sz="2200"/>
              <a:t> </a:t>
            </a:r>
            <a:r>
              <a:rPr lang="en-US" sz="1400"/>
              <a:t>(paraphrasing Mark Twain)</a:t>
            </a:r>
          </a:p>
        </p:txBody>
      </p:sp>
      <p:pic>
        <p:nvPicPr>
          <p:cNvPr id="4" name="Picture 3" descr="10Dead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9400" y="3429000"/>
            <a:ext cx="3429000" cy="3429000"/>
          </a:xfrm>
          <a:prstGeom prst="rect">
            <a:avLst/>
          </a:prstGeom>
          <a:noFill/>
        </p:spPr>
      </p:pic>
      <p:pic>
        <p:nvPicPr>
          <p:cNvPr id="3077" name="Picture 4" descr="sin_mov1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514600"/>
            <a:ext cx="9144000" cy="1181100"/>
          </a:xfrm>
          <a:prstGeom prst="rect">
            <a:avLst/>
          </a:prstGeom>
          <a:noFill/>
        </p:spPr>
      </p:pic>
      <p:pic>
        <p:nvPicPr>
          <p:cNvPr id="6" name="MSSN00578A0000[1].wav">
            <a:hlinkClick r:id="" action="ppaction://media"/>
          </p:cNvPr>
          <p:cNvPicPr>
            <a:picLocks noRot="1" noChangeAspect="1"/>
          </p:cNvPicPr>
          <p:nvPr>
            <a:wavAudioFile r:embed="rId1" name="MSSN00578A0000[1].wav"/>
          </p:nvPr>
        </p:nvPicPr>
        <p:blipFill>
          <a:blip r:embed="rId5"/>
          <a:stretch>
            <a:fillRect/>
          </a:stretch>
        </p:blipFill>
        <p:spPr>
          <a:xfrm>
            <a:off x="381000" y="6324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95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0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6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3"/>
          <p:cNvSpPr>
            <a:spLocks noGrp="1"/>
          </p:cNvSpPr>
          <p:nvPr>
            <p:ph type="title" idx="4294967295"/>
          </p:nvPr>
        </p:nvSpPr>
        <p:spPr>
          <a:xfrm rot="16200000">
            <a:off x="-2933700" y="2933700"/>
            <a:ext cx="6858000" cy="990600"/>
          </a:xfrm>
          <a:solidFill>
            <a:schemeClr val="accent2">
              <a:lumMod val="60000"/>
              <a:lumOff val="40000"/>
            </a:schemeClr>
          </a:solidFill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>
                <a:latin typeface="+mj-lt"/>
              </a:rPr>
              <a:t>Contest Results</a:t>
            </a:r>
            <a:endParaRPr lang="en-US" sz="5400" dirty="0">
              <a:latin typeface="+mj-lt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990600" y="304800"/>
            <a:ext cx="77724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4000" dirty="0">
                <a:latin typeface="Calibri"/>
              </a:rPr>
              <a:t>Nothing warms up the ionosphere like a good contest!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295400" y="1752600"/>
            <a:ext cx="784860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Wingdings"/>
              <a:buChar char="ü"/>
            </a:pPr>
            <a:r>
              <a:rPr lang="en-US" i="1" dirty="0" smtClean="0">
                <a:latin typeface="Calibri"/>
              </a:rPr>
              <a:t>10-10 Summer 2008 Phone QSO Party – </a:t>
            </a:r>
            <a:r>
              <a:rPr lang="en-US" b="1" i="1" dirty="0" smtClean="0">
                <a:latin typeface="Calibri"/>
              </a:rPr>
              <a:t>Band Wide Open!!!</a:t>
            </a:r>
            <a:r>
              <a:rPr lang="en-US" i="1" dirty="0" smtClean="0">
                <a:latin typeface="Calibri"/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/>
              <a:buChar char="ü"/>
            </a:pPr>
            <a:endParaRPr lang="en-US" i="1" dirty="0" smtClean="0">
              <a:latin typeface="Calibri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/>
              <a:buChar char="ü"/>
            </a:pPr>
            <a:r>
              <a:rPr lang="en-US" i="1" dirty="0" smtClean="0">
                <a:latin typeface="Calibri"/>
              </a:rPr>
              <a:t>10-10 </a:t>
            </a:r>
            <a:r>
              <a:rPr lang="en-US" i="1" dirty="0">
                <a:latin typeface="Calibri"/>
              </a:rPr>
              <a:t>Winter 2008 Phone QSO Party</a:t>
            </a:r>
            <a:r>
              <a:rPr lang="en-US" dirty="0">
                <a:latin typeface="Calibri"/>
              </a:rPr>
              <a:t> – top 10 stations logged </a:t>
            </a:r>
            <a:r>
              <a:rPr lang="en-US" b="1" dirty="0">
                <a:latin typeface="Calibri"/>
              </a:rPr>
              <a:t>2,246</a:t>
            </a:r>
            <a:r>
              <a:rPr lang="en-US" dirty="0">
                <a:latin typeface="Calibri"/>
              </a:rPr>
              <a:t> contacts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/>
              <a:buChar char="ü"/>
            </a:pPr>
            <a:endParaRPr lang="en-US" dirty="0">
              <a:latin typeface="Calibri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/>
              <a:buChar char="ü"/>
            </a:pPr>
            <a:r>
              <a:rPr lang="en-US" i="1" dirty="0">
                <a:latin typeface="Calibri"/>
              </a:rPr>
              <a:t> 10-10 Summer 2007 Phone QSO Party</a:t>
            </a:r>
            <a:r>
              <a:rPr lang="en-US" dirty="0">
                <a:latin typeface="Calibri"/>
              </a:rPr>
              <a:t> – top 10 stations logged </a:t>
            </a:r>
            <a:r>
              <a:rPr lang="en-US" b="1" dirty="0">
                <a:latin typeface="Calibri"/>
              </a:rPr>
              <a:t>4,080</a:t>
            </a:r>
            <a:r>
              <a:rPr lang="en-US" dirty="0">
                <a:latin typeface="Calibri"/>
              </a:rPr>
              <a:t> contacts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/>
              <a:buChar char="ü"/>
            </a:pPr>
            <a:endParaRPr lang="en-US" dirty="0">
              <a:latin typeface="Calibri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/>
              <a:buChar char="ü"/>
            </a:pPr>
            <a:r>
              <a:rPr lang="en-US" i="1" dirty="0">
                <a:latin typeface="Calibri"/>
              </a:rPr>
              <a:t> 2007 CQ WPX SSB Contest</a:t>
            </a:r>
            <a:r>
              <a:rPr lang="en-US" dirty="0">
                <a:latin typeface="Calibri"/>
              </a:rPr>
              <a:t> – Single Band 10 meter winner had </a:t>
            </a:r>
            <a:r>
              <a:rPr lang="en-US" b="1" dirty="0">
                <a:latin typeface="Calibri"/>
              </a:rPr>
              <a:t>1,312</a:t>
            </a:r>
            <a:r>
              <a:rPr lang="en-US" dirty="0">
                <a:latin typeface="Calibri"/>
              </a:rPr>
              <a:t> contacts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/>
              <a:buChar char="ü"/>
            </a:pPr>
            <a:endParaRPr lang="en-US" dirty="0">
              <a:latin typeface="Calibri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/>
              <a:buChar char="ü"/>
            </a:pPr>
            <a:r>
              <a:rPr lang="en-US" i="1" dirty="0">
                <a:latin typeface="Calibri"/>
              </a:rPr>
              <a:t> 2007 CQ WPX CW Contest</a:t>
            </a:r>
            <a:r>
              <a:rPr lang="en-US" dirty="0">
                <a:latin typeface="Calibri"/>
              </a:rPr>
              <a:t> – Single Band 10 meter winner had </a:t>
            </a:r>
            <a:r>
              <a:rPr lang="en-US" b="1" dirty="0">
                <a:latin typeface="Calibri"/>
              </a:rPr>
              <a:t>1,270</a:t>
            </a:r>
            <a:r>
              <a:rPr lang="en-US" dirty="0">
                <a:latin typeface="Calibri"/>
              </a:rPr>
              <a:t> contacts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/>
              <a:buChar char="ü"/>
            </a:pPr>
            <a:endParaRPr lang="en-US" dirty="0">
              <a:latin typeface="Calibri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/>
              <a:buChar char="ü"/>
            </a:pPr>
            <a:r>
              <a:rPr lang="en-US" i="1" dirty="0">
                <a:latin typeface="Calibri"/>
              </a:rPr>
              <a:t> 2007 ARRL 10 Meter Contest </a:t>
            </a:r>
            <a:r>
              <a:rPr lang="en-US" dirty="0">
                <a:latin typeface="Calibri"/>
              </a:rPr>
              <a:t>– </a:t>
            </a:r>
            <a:r>
              <a:rPr lang="en-US" b="1" dirty="0">
                <a:latin typeface="Calibri"/>
              </a:rPr>
              <a:t>1,476</a:t>
            </a:r>
            <a:r>
              <a:rPr lang="en-US" dirty="0">
                <a:latin typeface="Calibri"/>
              </a:rPr>
              <a:t> logs received per ARRL website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/>
              <a:buChar char="ü"/>
            </a:pPr>
            <a:endParaRPr lang="en-US" dirty="0">
              <a:latin typeface="Calibri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/>
              <a:buChar char="ü"/>
            </a:pPr>
            <a:r>
              <a:rPr lang="en-US" i="1" dirty="0">
                <a:latin typeface="Calibri"/>
              </a:rPr>
              <a:t> 2007 ARRL Int’l DX SSB Contest</a:t>
            </a:r>
            <a:r>
              <a:rPr lang="en-US" dirty="0">
                <a:latin typeface="Calibri"/>
              </a:rPr>
              <a:t> – Single Band 10m winner had </a:t>
            </a:r>
            <a:r>
              <a:rPr lang="en-US" b="1" dirty="0">
                <a:latin typeface="Calibri"/>
              </a:rPr>
              <a:t>976</a:t>
            </a:r>
            <a:r>
              <a:rPr lang="en-US" dirty="0">
                <a:latin typeface="Calibri"/>
              </a:rPr>
              <a:t> contacts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/>
              <a:buChar char="ü"/>
            </a:pPr>
            <a:endParaRPr lang="en-US" dirty="0">
              <a:latin typeface="Calibri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/>
              <a:buChar char="ü"/>
            </a:pPr>
            <a:r>
              <a:rPr lang="en-US" i="1" dirty="0">
                <a:latin typeface="Calibri"/>
              </a:rPr>
              <a:t> 2007 ARRL Int’l DX CW Contest</a:t>
            </a:r>
            <a:r>
              <a:rPr lang="en-US" dirty="0">
                <a:latin typeface="Calibri"/>
              </a:rPr>
              <a:t> – </a:t>
            </a:r>
            <a:r>
              <a:rPr lang="en-US" b="1" dirty="0">
                <a:latin typeface="Calibri"/>
              </a:rPr>
              <a:t>12,418</a:t>
            </a:r>
            <a:r>
              <a:rPr lang="en-US" dirty="0">
                <a:latin typeface="Calibri"/>
              </a:rPr>
              <a:t> total 10m contacts were made</a:t>
            </a:r>
          </a:p>
        </p:txBody>
      </p:sp>
      <p:pic>
        <p:nvPicPr>
          <p:cNvPr id="6" name="BonnieRaitt_LetsGiveThemSomethingToTalkAbout.wav">
            <a:hlinkClick r:id="" action="ppaction://media"/>
          </p:cNvPr>
          <p:cNvPicPr>
            <a:picLocks noRot="1" noChangeAspect="1"/>
          </p:cNvPicPr>
          <p:nvPr>
            <a:wavAudioFile r:embed="rId1" name="BonnieRaitt_LetsGiveThemSomethingToTalkAbout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381000" y="61722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1299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/>
          </p:cNvSpPr>
          <p:nvPr>
            <p:ph type="title" idx="4294967295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pPr eaLnBrk="1" hangingPunct="1"/>
            <a:r>
              <a:rPr lang="en-US"/>
              <a:t>Yes, DX is Possible!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2209800" y="1676400"/>
            <a:ext cx="50292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latin typeface="Calibri"/>
              </a:rPr>
              <a:t>Use of propagation tools can be helpful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>
                <a:latin typeface="Calibri"/>
              </a:rPr>
              <a:t>DX Clusters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>
                <a:latin typeface="Calibri"/>
              </a:rPr>
              <a:t>Propnet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>
                <a:latin typeface="Calibri"/>
              </a:rPr>
              <a:t>PSK Reporter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>
                <a:latin typeface="Calibri"/>
              </a:rPr>
              <a:t>Greyline Maps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>
                <a:latin typeface="Calibri"/>
              </a:rPr>
              <a:t>Propagation prediction software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>
                <a:latin typeface="Calibri"/>
              </a:rPr>
              <a:t>Magazine forecasts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>
                <a:latin typeface="Calibri"/>
              </a:rPr>
              <a:t>Beacons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81000" y="4876800"/>
            <a:ext cx="83058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i="1">
                <a:solidFill>
                  <a:srgbClr val="FF0000"/>
                </a:solidFill>
                <a:latin typeface="Calibri"/>
              </a:rPr>
              <a:t>Know the band – be prepared for seasonal changes in propagation patterns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>
            <a:alpha val="6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2133600"/>
            <a:ext cx="541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Cluster images</a:t>
            </a:r>
            <a:endParaRPr lang="en-US" dirty="0"/>
          </a:p>
        </p:txBody>
      </p:sp>
      <p:pic>
        <p:nvPicPr>
          <p:cNvPr id="3" name="Picture 2" descr="10mSpots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1500"/>
            <a:ext cx="9144000" cy="5715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Watch the DX Cluster for band openings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3"/>
          <p:cNvSpPr>
            <a:spLocks noGrp="1"/>
          </p:cNvSpPr>
          <p:nvPr>
            <p:ph type="title" idx="4294967295"/>
          </p:nvPr>
        </p:nvSpPr>
        <p:spPr>
          <a:xfrm rot="16200000">
            <a:off x="-3009900" y="3009900"/>
            <a:ext cx="6858000" cy="838200"/>
          </a:xfrm>
          <a:solidFill>
            <a:schemeClr val="accent2">
              <a:lumMod val="60000"/>
              <a:lumOff val="40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>
                <a:latin typeface="+mj-lt"/>
              </a:rPr>
              <a:t>Dxpeditions</a:t>
            </a:r>
            <a:endParaRPr lang="en-US" dirty="0">
              <a:latin typeface="+mj-lt"/>
            </a:endParaRPr>
          </a:p>
        </p:txBody>
      </p:sp>
      <p:sp>
        <p:nvSpPr>
          <p:cNvPr id="3" name="Rectangle 4"/>
          <p:cNvSpPr>
            <a:spLocks noGrp="1"/>
          </p:cNvSpPr>
          <p:nvPr>
            <p:ph idx="4294967295"/>
          </p:nvPr>
        </p:nvSpPr>
        <p:spPr>
          <a:xfrm>
            <a:off x="990600" y="1295400"/>
            <a:ext cx="7696200" cy="6858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/>
              <a:t>VP6DX………Feb 2008……………….8,791 QSO’s</a:t>
            </a:r>
          </a:p>
          <a:p>
            <a:pPr eaLnBrk="1" hangingPunct="1">
              <a:buFont typeface="Arial" charset="0"/>
              <a:buNone/>
            </a:pPr>
            <a:endParaRPr lang="en-US"/>
          </a:p>
          <a:p>
            <a:pPr eaLnBrk="1" hangingPunct="1">
              <a:buFont typeface="Arial" charset="0"/>
              <a:buNone/>
            </a:pPr>
            <a:endParaRPr lang="en-US"/>
          </a:p>
          <a:p>
            <a:pPr eaLnBrk="1" hangingPunct="1">
              <a:buFont typeface="Arial" charset="0"/>
              <a:buNone/>
            </a:pPr>
            <a:endParaRPr lang="en-US"/>
          </a:p>
        </p:txBody>
      </p:sp>
      <p:cxnSp>
        <p:nvCxnSpPr>
          <p:cNvPr id="6149" name="Line 5"/>
          <p:cNvCxnSpPr>
            <a:cxnSpLocks noChangeShapeType="1"/>
          </p:cNvCxnSpPr>
          <p:nvPr/>
        </p:nvCxnSpPr>
        <p:spPr bwMode="auto">
          <a:xfrm>
            <a:off x="1066800" y="2133600"/>
            <a:ext cx="7772400" cy="1588"/>
          </a:xfrm>
          <a:prstGeom prst="line">
            <a:avLst/>
          </a:prstGeom>
          <a:noFill/>
          <a:ln w="9525">
            <a:solidFill>
              <a:srgbClr val="4A7EBB"/>
            </a:solidFill>
            <a:round/>
            <a:headEnd/>
            <a:tailEnd/>
          </a:ln>
        </p:spPr>
      </p:cxnSp>
      <p:cxnSp>
        <p:nvCxnSpPr>
          <p:cNvPr id="6150" name="Line 6"/>
          <p:cNvCxnSpPr>
            <a:cxnSpLocks noChangeShapeType="1"/>
          </p:cNvCxnSpPr>
          <p:nvPr/>
        </p:nvCxnSpPr>
        <p:spPr bwMode="auto">
          <a:xfrm>
            <a:off x="990600" y="5715000"/>
            <a:ext cx="7772400" cy="1588"/>
          </a:xfrm>
          <a:prstGeom prst="line">
            <a:avLst/>
          </a:prstGeom>
          <a:noFill/>
          <a:ln w="9525">
            <a:solidFill>
              <a:srgbClr val="4A7EBB"/>
            </a:solidFill>
            <a:round/>
            <a:headEnd/>
            <a:tailEnd/>
          </a:ln>
        </p:spPr>
      </p:cxnSp>
      <p:cxnSp>
        <p:nvCxnSpPr>
          <p:cNvPr id="6151" name="Line 7"/>
          <p:cNvCxnSpPr>
            <a:cxnSpLocks noChangeShapeType="1"/>
          </p:cNvCxnSpPr>
          <p:nvPr/>
        </p:nvCxnSpPr>
        <p:spPr bwMode="auto">
          <a:xfrm>
            <a:off x="990600" y="3276600"/>
            <a:ext cx="7772400" cy="1588"/>
          </a:xfrm>
          <a:prstGeom prst="line">
            <a:avLst/>
          </a:prstGeom>
          <a:noFill/>
          <a:ln w="9525">
            <a:solidFill>
              <a:srgbClr val="4A7EBB"/>
            </a:solidFill>
            <a:round/>
            <a:headEnd/>
            <a:tailEnd/>
          </a:ln>
        </p:spPr>
      </p:cxnSp>
      <p:cxnSp>
        <p:nvCxnSpPr>
          <p:cNvPr id="6152" name="Line 8"/>
          <p:cNvCxnSpPr>
            <a:cxnSpLocks noChangeShapeType="1"/>
          </p:cNvCxnSpPr>
          <p:nvPr/>
        </p:nvCxnSpPr>
        <p:spPr bwMode="auto">
          <a:xfrm>
            <a:off x="990600" y="4572000"/>
            <a:ext cx="7772400" cy="1588"/>
          </a:xfrm>
          <a:prstGeom prst="line">
            <a:avLst/>
          </a:prstGeom>
          <a:noFill/>
          <a:ln w="9525">
            <a:solidFill>
              <a:srgbClr val="4A7EBB"/>
            </a:solidFill>
            <a:round/>
            <a:headEnd/>
            <a:tailEnd/>
          </a:ln>
        </p:spPr>
      </p:cxn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1143000" y="381000"/>
            <a:ext cx="6629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latin typeface="Calibri"/>
              </a:rPr>
              <a:t>Want 10 meter activity?  Just go on a DXpedition!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1066800" y="2438400"/>
            <a:ext cx="7848600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>
                <a:latin typeface="Calibri"/>
              </a:rPr>
              <a:t>TX5C</a:t>
            </a:r>
            <a:r>
              <a:rPr lang="en-US" sz="3200" dirty="0" smtClean="0">
                <a:latin typeface="Calibri"/>
              </a:rPr>
              <a:t>………..Mar </a:t>
            </a:r>
            <a:r>
              <a:rPr lang="en-US" sz="3200" dirty="0">
                <a:latin typeface="Calibri"/>
              </a:rPr>
              <a:t>2008………………3,974 QSO’s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latin typeface="Calibri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1143000" y="3581400"/>
            <a:ext cx="7620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>
                <a:latin typeface="Calibri"/>
              </a:rPr>
              <a:t>9X0R</a:t>
            </a:r>
            <a:r>
              <a:rPr lang="en-US" sz="3200" dirty="0" smtClean="0">
                <a:latin typeface="Calibri"/>
              </a:rPr>
              <a:t>……….Mar </a:t>
            </a:r>
            <a:r>
              <a:rPr lang="en-US" sz="3200" dirty="0">
                <a:latin typeface="Calibri"/>
              </a:rPr>
              <a:t>2008………………1,646 QSO’s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1066800" y="4876800"/>
            <a:ext cx="7467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>
                <a:latin typeface="Calibri"/>
              </a:rPr>
              <a:t>3B7C</a:t>
            </a:r>
            <a:r>
              <a:rPr lang="en-US" sz="3200" dirty="0" smtClean="0">
                <a:latin typeface="Calibri"/>
              </a:rPr>
              <a:t>………..Sep </a:t>
            </a:r>
            <a:r>
              <a:rPr lang="en-US" sz="3200" dirty="0">
                <a:latin typeface="Calibri"/>
              </a:rPr>
              <a:t>2007……………….7,598 QSO’s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3"/>
          <p:cNvSpPr>
            <a:spLocks noGrp="1"/>
          </p:cNvSpPr>
          <p:nvPr>
            <p:ph type="title" idx="4294967295"/>
          </p:nvPr>
        </p:nvSpPr>
        <p:spPr>
          <a:xfrm rot="16200000">
            <a:off x="-2857500" y="2857500"/>
            <a:ext cx="6858000" cy="1143000"/>
          </a:xfrm>
          <a:solidFill>
            <a:schemeClr val="accent2">
              <a:lumMod val="60000"/>
              <a:lumOff val="40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New Modes…….</a:t>
            </a:r>
          </a:p>
        </p:txBody>
      </p:sp>
      <p:pic>
        <p:nvPicPr>
          <p:cNvPr id="5" name="Picture 4" descr="kd5de1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857250"/>
            <a:ext cx="8001000" cy="6000750"/>
          </a:xfrm>
          <a:prstGeom prst="rect">
            <a:avLst/>
          </a:prstGeom>
          <a:noFill/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371600" y="152400"/>
            <a:ext cx="7543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>
                <a:latin typeface="Calibri"/>
              </a:rPr>
              <a:t>PSK31 is a great mode for weak signal work</a:t>
            </a:r>
          </a:p>
        </p:txBody>
      </p:sp>
      <p:pic>
        <p:nvPicPr>
          <p:cNvPr id="7" name="Psk31Bpsk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57200" y="60960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1521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>
            <a:alpha val="6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2" descr="PSKReporter2008071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38200"/>
            <a:ext cx="9144000" cy="5715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1524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If you call CQ and nobody is listening, do you </a:t>
            </a:r>
            <a:r>
              <a:rPr lang="en-US" sz="2800" dirty="0" err="1" smtClean="0"/>
              <a:t>propogate</a:t>
            </a:r>
            <a:r>
              <a:rPr lang="en-US" sz="2800" dirty="0" smtClean="0"/>
              <a:t> RF?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66">
            <a:alpha val="56863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err="1" smtClean="0"/>
              <a:t>PropNET</a:t>
            </a:r>
            <a:r>
              <a:rPr lang="en-US" sz="4000" dirty="0" smtClean="0"/>
              <a:t> – 28.131 MHz on PSK31 </a:t>
            </a:r>
            <a:endParaRPr lang="en-US" sz="4000" dirty="0"/>
          </a:p>
        </p:txBody>
      </p:sp>
      <p:pic>
        <p:nvPicPr>
          <p:cNvPr id="6" name="Picture 5" descr="Prop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95387"/>
            <a:ext cx="9144000" cy="50672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1154</TotalTime>
  <Words>637</Words>
  <Application>Microsoft Office PowerPoint</Application>
  <PresentationFormat>On-screen Show (4:3)</PresentationFormat>
  <Paragraphs>103</Paragraphs>
  <Slides>17</Slides>
  <Notes>1</Notes>
  <HiddenSlides>0</HiddenSlides>
  <MMClips>6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“The rumors of my demise have been greatly exaggerated” - 28 megacycles (paraphrasing Mark Twain)</vt:lpstr>
      <vt:lpstr>Contest Results</vt:lpstr>
      <vt:lpstr>Yes, DX is Possible!</vt:lpstr>
      <vt:lpstr>Slide 5</vt:lpstr>
      <vt:lpstr>Dxpeditions</vt:lpstr>
      <vt:lpstr>New Modes…….</vt:lpstr>
      <vt:lpstr>Slide 8</vt:lpstr>
      <vt:lpstr>Slide 9</vt:lpstr>
      <vt:lpstr>Do you think of RTTY as this?</vt:lpstr>
      <vt:lpstr>Slide 11</vt:lpstr>
      <vt:lpstr>New 10 meter operators</vt:lpstr>
      <vt:lpstr>10-10 International Net</vt:lpstr>
      <vt:lpstr>10 Meter Events for 2008</vt:lpstr>
      <vt:lpstr>Slide 15</vt:lpstr>
      <vt:lpstr>A PERFECT 10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Keith Schlottman</dc:creator>
  <cp:lastModifiedBy>Keith Schlottman</cp:lastModifiedBy>
  <cp:revision>78</cp:revision>
  <dcterms:created xsi:type="dcterms:W3CDTF">2008-05-13T17:19:06Z</dcterms:created>
  <dcterms:modified xsi:type="dcterms:W3CDTF">2008-09-11T21:38:29Z</dcterms:modified>
</cp:coreProperties>
</file>