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0"/>
  </p:notesMasterIdLst>
  <p:sldIdLst>
    <p:sldId id="271" r:id="rId2"/>
    <p:sldId id="258" r:id="rId3"/>
    <p:sldId id="259" r:id="rId4"/>
    <p:sldId id="273" r:id="rId5"/>
    <p:sldId id="261" r:id="rId6"/>
    <p:sldId id="270" r:id="rId7"/>
    <p:sldId id="260" r:id="rId8"/>
    <p:sldId id="262" r:id="rId9"/>
    <p:sldId id="268" r:id="rId10"/>
    <p:sldId id="269" r:id="rId11"/>
    <p:sldId id="266" r:id="rId12"/>
    <p:sldId id="267" r:id="rId13"/>
    <p:sldId id="263" r:id="rId14"/>
    <p:sldId id="264" r:id="rId15"/>
    <p:sldId id="265" r:id="rId16"/>
    <p:sldId id="272" r:id="rId17"/>
    <p:sldId id="256" r:id="rId18"/>
    <p:sldId id="257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2"/>
  <p:clrMru>
    <a:srgbClr val="FFFF66"/>
    <a:srgbClr val="CCFF66"/>
    <a:srgbClr val="FF99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00"/>
    <p:restoredTop sz="94500"/>
  </p:normalViewPr>
  <p:slideViewPr>
    <p:cSldViewPr>
      <p:cViewPr varScale="1">
        <p:scale>
          <a:sx n="73" d="100"/>
          <a:sy n="73" d="100"/>
        </p:scale>
        <p:origin x="-5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2CE0B640-445B-4BAE-A8A2-1EDD41E189A4}" type="datetimeFigureOut">
              <a:rPr lang="en-US"/>
              <a:pPr>
                <a:defRPr/>
              </a:pPr>
              <a:t>1/13/2009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E802D4F9-D3B2-41E1-A128-8E5F2D366A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5C9D725-7274-4713-BE12-8E52882B5D5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‹#›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‹#›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‹#›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‹#›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‹#›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‹#›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‹#›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‹#›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‹#›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‹#›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‹#›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‹#›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KEITH%20SCHLOTTMAN\My%20Documents\TenTen2008Speech\rtty_test-2.wav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WaveGen\CQ10_001.wav" TargetMode="External"/><Relationship Id="rId6" Type="http://schemas.openxmlformats.org/officeDocument/2006/relationships/image" Target="../media/image6.pn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n-ten.org/" TargetMode="Externa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KEITH%20SCHLOTTMAN\My%20Documents\TenTen2008Speech\72-CarlySimon_Anticipation.wav" TargetMode="External"/><Relationship Id="rId5" Type="http://schemas.openxmlformats.org/officeDocument/2006/relationships/image" Target="../media/image28.gif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.wav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KEITH%20SCHLOTTMAN\My%20Documents\TenTen2008Speech\Psk31Bpsk.wav" TargetMode="Externa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66">
            <a:alpha val="69019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2"/>
          <p:cNvSpPr txBox="1">
            <a:spLocks noChangeArrowheads="1"/>
          </p:cNvSpPr>
          <p:nvPr/>
        </p:nvSpPr>
        <p:spPr bwMode="auto">
          <a:xfrm>
            <a:off x="533400" y="6019800"/>
            <a:ext cx="79248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i="1" dirty="0">
                <a:latin typeface="Calibri" pitchFamily="34" charset="0"/>
              </a:rPr>
              <a:t>By Keith Schlottman, KR7RK, Treasurer of 10-10 International Net, Inc.</a:t>
            </a:r>
          </a:p>
          <a:p>
            <a:pPr algn="ctr"/>
            <a:r>
              <a:rPr lang="en-US" i="1" dirty="0">
                <a:latin typeface="Calibri" pitchFamily="34" charset="0"/>
              </a:rPr>
              <a:t>Presented </a:t>
            </a:r>
            <a:r>
              <a:rPr lang="en-US" i="1" dirty="0" smtClean="0">
                <a:latin typeface="Calibri" pitchFamily="34" charset="0"/>
              </a:rPr>
              <a:t>to the Radio Society of Tucson January 13, 2009</a:t>
            </a:r>
            <a:endParaRPr lang="en-US" i="1" dirty="0">
              <a:latin typeface="Calibri" pitchFamily="34" charset="0"/>
            </a:endParaRPr>
          </a:p>
        </p:txBody>
      </p:sp>
      <p:pic>
        <p:nvPicPr>
          <p:cNvPr id="2051" name="Picture 8" descr="AntennaDoctor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27125"/>
            <a:ext cx="9144000" cy="460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Box 9"/>
          <p:cNvSpPr txBox="1">
            <a:spLocks noChangeArrowheads="1"/>
          </p:cNvSpPr>
          <p:nvPr/>
        </p:nvSpPr>
        <p:spPr bwMode="auto">
          <a:xfrm rot="-535075">
            <a:off x="-481013" y="312738"/>
            <a:ext cx="9144001" cy="2370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6000">
                <a:latin typeface="Eras Demi ITC" pitchFamily="34" charset="0"/>
              </a:rPr>
              <a:t>TEN METERS IS</a:t>
            </a:r>
          </a:p>
          <a:p>
            <a:pPr algn="ctr"/>
            <a:r>
              <a:rPr lang="en-US" sz="8800">
                <a:latin typeface="Eras Demi ITC" pitchFamily="34" charset="0"/>
              </a:rPr>
              <a:t>ALIVE &amp; WELL!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66">
            <a:alpha val="56862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>
                <a:latin typeface="Calibri" pitchFamily="34" charset="0"/>
              </a:rPr>
              <a:t>PropNET – 28.131 MHz on PSK31 </a:t>
            </a:r>
          </a:p>
        </p:txBody>
      </p:sp>
      <p:pic>
        <p:nvPicPr>
          <p:cNvPr id="10243" name="Picture 5" descr="Propn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95350"/>
            <a:ext cx="9144000" cy="506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CE6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title" idx="4294967295"/>
          </p:nvPr>
        </p:nvSpPr>
        <p:spPr>
          <a:xfrm>
            <a:off x="1219200" y="274638"/>
            <a:ext cx="7467600" cy="1143000"/>
          </a:xfrm>
        </p:spPr>
        <p:txBody>
          <a:bodyPr/>
          <a:lstStyle/>
          <a:p>
            <a:pPr eaLnBrk="1" hangingPunct="1"/>
            <a:r>
              <a:rPr lang="en-US" smtClean="0"/>
              <a:t>Do you think of RTTY as this?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 rot="16200000">
            <a:off x="-2857500" y="2857500"/>
            <a:ext cx="6858000" cy="1143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400" dirty="0">
                <a:latin typeface="+mj-lt"/>
                <a:ea typeface="+mj-ea"/>
                <a:cs typeface="+mj-cs"/>
              </a:rPr>
              <a:t>…a</a:t>
            </a:r>
            <a:r>
              <a:rPr lang="en-US" sz="4400" dirty="0" err="1">
                <a:latin typeface="+mj-lt"/>
                <a:ea typeface="+mj-ea"/>
                <a:cs typeface="+mj-cs"/>
              </a:rPr>
              <a:t>nd</a:t>
            </a:r>
            <a:r>
              <a:rPr lang="en-US" sz="4400" dirty="0">
                <a:latin typeface="+mj-lt"/>
                <a:ea typeface="+mj-ea"/>
                <a:cs typeface="+mj-cs"/>
              </a:rPr>
              <a:t> a Few Old Modes</a:t>
            </a:r>
          </a:p>
        </p:txBody>
      </p:sp>
      <p:pic>
        <p:nvPicPr>
          <p:cNvPr id="6" name="Picture 5" descr="model19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5200" y="1219200"/>
            <a:ext cx="2339975" cy="262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3581400" y="3886200"/>
            <a:ext cx="21336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400">
                <a:latin typeface="Calibri" pitchFamily="34" charset="0"/>
              </a:rPr>
              <a:t>Or this?</a:t>
            </a:r>
          </a:p>
        </p:txBody>
      </p:sp>
      <p:pic>
        <p:nvPicPr>
          <p:cNvPr id="9" name="Picture 8" descr="DigitalMMTTY1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95400" y="4629150"/>
            <a:ext cx="7620000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rtty_test-2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533400" y="6324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4" dur="113407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3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2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 rot="16200000">
            <a:off x="-2857500" y="2857500"/>
            <a:ext cx="6858000" cy="1143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400" dirty="0">
                <a:latin typeface="+mj-lt"/>
                <a:ea typeface="+mj-ea"/>
                <a:cs typeface="+mj-cs"/>
              </a:rPr>
              <a:t>Don’t Forget CW!</a:t>
            </a:r>
          </a:p>
        </p:txBody>
      </p:sp>
      <p:sp>
        <p:nvSpPr>
          <p:cNvPr id="12291" name="Text Box 4"/>
          <p:cNvSpPr txBox="1">
            <a:spLocks noChangeArrowheads="1"/>
          </p:cNvSpPr>
          <p:nvPr/>
        </p:nvSpPr>
        <p:spPr bwMode="auto">
          <a:xfrm>
            <a:off x="1524000" y="381000"/>
            <a:ext cx="7315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>
                <a:latin typeface="Calibri" pitchFamily="34" charset="0"/>
              </a:rPr>
              <a:t>There is a resurgence of interest in CW</a:t>
            </a:r>
          </a:p>
        </p:txBody>
      </p:sp>
      <p:sp>
        <p:nvSpPr>
          <p:cNvPr id="12292" name="Text Box 5"/>
          <p:cNvSpPr txBox="1">
            <a:spLocks noChangeArrowheads="1"/>
          </p:cNvSpPr>
          <p:nvPr/>
        </p:nvSpPr>
        <p:spPr bwMode="auto">
          <a:xfrm>
            <a:off x="1524000" y="1524000"/>
            <a:ext cx="72390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Morse Code is getting easier to generate and also to copy.</a:t>
            </a:r>
          </a:p>
          <a:p>
            <a:endParaRPr lang="en-US">
              <a:latin typeface="Calibri" pitchFamily="34" charset="0"/>
            </a:endParaRPr>
          </a:p>
          <a:p>
            <a:pPr lvl="1">
              <a:buFont typeface="Arial" charset="0"/>
              <a:buChar char="•"/>
            </a:pPr>
            <a:r>
              <a:rPr lang="en-US">
                <a:latin typeface="Calibri" pitchFamily="34" charset="0"/>
              </a:rPr>
              <a:t>  Electronic keyers becoming more advanced</a:t>
            </a:r>
          </a:p>
          <a:p>
            <a:pPr lvl="1">
              <a:buFont typeface="Arial" charset="0"/>
              <a:buChar char="•"/>
            </a:pPr>
            <a:r>
              <a:rPr lang="en-US">
                <a:latin typeface="Calibri" pitchFamily="34" charset="0"/>
              </a:rPr>
              <a:t>  Computer code readers</a:t>
            </a:r>
          </a:p>
          <a:p>
            <a:pPr lvl="1">
              <a:buFont typeface="Arial" charset="0"/>
              <a:buChar char="•"/>
            </a:pPr>
            <a:r>
              <a:rPr lang="en-US">
                <a:latin typeface="Calibri" pitchFamily="34" charset="0"/>
              </a:rPr>
              <a:t>  Keyboard CW generators</a:t>
            </a:r>
          </a:p>
          <a:p>
            <a:pPr lvl="1">
              <a:buFont typeface="Arial" charset="0"/>
              <a:buChar char="•"/>
            </a:pPr>
            <a:r>
              <a:rPr lang="en-US">
                <a:latin typeface="Calibri" pitchFamily="34" charset="0"/>
              </a:rPr>
              <a:t>  Memory keyers</a:t>
            </a:r>
          </a:p>
          <a:p>
            <a:pPr lvl="1">
              <a:buFont typeface="Arial" charset="0"/>
              <a:buChar char="•"/>
            </a:pPr>
            <a:r>
              <a:rPr lang="en-US">
                <a:latin typeface="Calibri" pitchFamily="34" charset="0"/>
              </a:rPr>
              <a:t>  Renewed interest in straight key skills</a:t>
            </a:r>
          </a:p>
        </p:txBody>
      </p:sp>
      <p:pic>
        <p:nvPicPr>
          <p:cNvPr id="12293" name="Picture 7" descr="MFJ-464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95328">
            <a:off x="5715000" y="2819400"/>
            <a:ext cx="3048000" cy="189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Picture 8" descr="by4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95800" y="4876800"/>
            <a:ext cx="2152650" cy="167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5" name="Picture 9" descr="skccsm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1060831">
            <a:off x="1473200" y="4110038"/>
            <a:ext cx="2216150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CQ10_001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457200" y="6172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244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New 10 meter operators</a:t>
            </a:r>
          </a:p>
        </p:txBody>
      </p:sp>
      <p:sp>
        <p:nvSpPr>
          <p:cNvPr id="3" name="Rectangle 4"/>
          <p:cNvSpPr>
            <a:spLocks noGrp="1"/>
          </p:cNvSpPr>
          <p:nvPr>
            <p:ph idx="4294967295"/>
          </p:nvPr>
        </p:nvSpPr>
        <p:spPr>
          <a:xfrm>
            <a:off x="457200" y="1447800"/>
            <a:ext cx="8229600" cy="4678363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All U.S. Technician Class licensees are now authorized on 28.000 to 28.500 </a:t>
            </a:r>
            <a:r>
              <a:rPr lang="en-US" dirty="0" err="1"/>
              <a:t>MHz.</a:t>
            </a: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Some popular frequencies to try: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28.070…………..</a:t>
            </a:r>
            <a:r>
              <a:rPr lang="en-US" dirty="0" smtClean="0"/>
              <a:t>CW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28.087…………..RTTY</a:t>
            </a:r>
            <a:endParaRPr lang="en-US" dirty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28.120…………..PSK31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28.345…………..SSB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28.385…………..QRP SSB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28.420…………..</a:t>
            </a:r>
            <a:r>
              <a:rPr lang="en-US" dirty="0" smtClean="0"/>
              <a:t>SSB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29.600…………..FM</a:t>
            </a:r>
            <a:endParaRPr lang="en-US" dirty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Don’t forget to listen for Beacons 28.190 – 28.225!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F1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/>
          </p:cNvSpPr>
          <p:nvPr>
            <p:ph type="title" idx="4294967295"/>
          </p:nvPr>
        </p:nvSpPr>
        <p:spPr>
          <a:xfrm>
            <a:off x="1524000" y="274638"/>
            <a:ext cx="6096000" cy="1143000"/>
          </a:xfrm>
        </p:spPr>
        <p:txBody>
          <a:bodyPr/>
          <a:lstStyle/>
          <a:p>
            <a:pPr eaLnBrk="1" hangingPunct="1"/>
            <a:r>
              <a:rPr lang="en-US" smtClean="0"/>
              <a:t>10-10 International Net</a:t>
            </a:r>
          </a:p>
        </p:txBody>
      </p:sp>
      <p:sp>
        <p:nvSpPr>
          <p:cNvPr id="14339" name="Rectangle 4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953000"/>
          </a:xfrm>
        </p:spPr>
        <p:txBody>
          <a:bodyPr/>
          <a:lstStyle/>
          <a:p>
            <a:pPr eaLnBrk="1" hangingPunct="1"/>
            <a:r>
              <a:rPr lang="en-US" dirty="0" smtClean="0"/>
              <a:t>Ten- Ten recently passed our 75,000</a:t>
            </a:r>
            <a:r>
              <a:rPr lang="en-US" baseline="30000" dirty="0" smtClean="0"/>
              <a:t>th</a:t>
            </a:r>
            <a:r>
              <a:rPr lang="en-US" dirty="0" smtClean="0"/>
              <a:t> member!</a:t>
            </a:r>
          </a:p>
          <a:p>
            <a:pPr eaLnBrk="1" hangingPunct="1"/>
            <a:r>
              <a:rPr lang="en-US" dirty="0" smtClean="0"/>
              <a:t>We continue to welcome new members.  In August we welcomed ~ 250 new members!</a:t>
            </a:r>
          </a:p>
          <a:p>
            <a:pPr eaLnBrk="1" hangingPunct="1"/>
            <a:r>
              <a:rPr lang="en-US" dirty="0" smtClean="0"/>
              <a:t>Ten-Ten QSO Parties are very popular 10 meter events.</a:t>
            </a:r>
          </a:p>
          <a:p>
            <a:pPr eaLnBrk="1" hangingPunct="1"/>
            <a:r>
              <a:rPr lang="en-US" dirty="0" smtClean="0"/>
              <a:t>Look for increased Ten-Ten presence at </a:t>
            </a:r>
            <a:r>
              <a:rPr lang="en-US" dirty="0" err="1" smtClean="0"/>
              <a:t>hamfests</a:t>
            </a:r>
            <a:r>
              <a:rPr lang="en-US" dirty="0" smtClean="0"/>
              <a:t> and conventions.</a:t>
            </a:r>
          </a:p>
          <a:p>
            <a:pPr eaLnBrk="1" hangingPunct="1"/>
            <a:r>
              <a:rPr lang="en-US" b="1" dirty="0" smtClean="0"/>
              <a:t>http://www.ten-ten.org</a:t>
            </a:r>
          </a:p>
          <a:p>
            <a:pPr eaLnBrk="1" hangingPunct="1">
              <a:buFont typeface="Arial" charset="0"/>
              <a:buNone/>
            </a:pPr>
            <a:endParaRPr lang="en-US" dirty="0" smtClean="0"/>
          </a:p>
        </p:txBody>
      </p:sp>
      <p:pic>
        <p:nvPicPr>
          <p:cNvPr id="14340" name="Picture 3" descr="1010ant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524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4" descr="1010ant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0" y="0"/>
            <a:ext cx="1524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title" idx="4294967295"/>
          </p:nvPr>
        </p:nvSpPr>
        <p:spPr>
          <a:xfrm>
            <a:off x="1600200" y="274638"/>
            <a:ext cx="5943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/>
              <a:t>10 Meter Events for </a:t>
            </a:r>
            <a:r>
              <a:rPr lang="en-US" b="1" dirty="0" smtClean="0"/>
              <a:t>2009</a:t>
            </a:r>
            <a:endParaRPr lang="en-US" b="1" dirty="0"/>
          </a:p>
        </p:txBody>
      </p:sp>
      <p:sp>
        <p:nvSpPr>
          <p:cNvPr id="3" name="Rectangle 4"/>
          <p:cNvSpPr>
            <a:spLocks noGrp="1"/>
          </p:cNvSpPr>
          <p:nvPr>
            <p:ph idx="4294967295"/>
          </p:nvPr>
        </p:nvSpPr>
        <p:spPr/>
        <p:txBody>
          <a:bodyPr rtlCol="0">
            <a:normAutofit fontScale="6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Daily: Chapter nets, Official 10-10 Nets at 1800Z</a:t>
            </a: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February 7-8:  </a:t>
            </a:r>
            <a:r>
              <a:rPr lang="en-US" dirty="0"/>
              <a:t>10-10 </a:t>
            </a:r>
            <a:r>
              <a:rPr lang="en-US" dirty="0" smtClean="0"/>
              <a:t>Winter </a:t>
            </a:r>
            <a:r>
              <a:rPr lang="en-US" dirty="0"/>
              <a:t>Phone Party (SSB</a:t>
            </a:r>
            <a:r>
              <a:rPr lang="en-US" dirty="0" smtClean="0"/>
              <a:t>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March 21:  10-10 Mobile QSO Party</a:t>
            </a: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May 2-3:  10-10 Spring CW &amp; Digital Parties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June 6-7:  Open Season Ten Meter PSK31 Contest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August 1-2:  10-10 Summer Phone QSO Party (SSB)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October </a:t>
            </a:r>
            <a:r>
              <a:rPr lang="en-US" dirty="0"/>
              <a:t>10:  </a:t>
            </a:r>
            <a:r>
              <a:rPr lang="en-US" dirty="0" smtClean="0"/>
              <a:t>12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/>
              <a:t>Annual 10-10 Day Sprint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October </a:t>
            </a:r>
            <a:r>
              <a:rPr lang="en-US" dirty="0" smtClean="0"/>
              <a:t>24-25:  </a:t>
            </a:r>
            <a:r>
              <a:rPr lang="en-US" dirty="0"/>
              <a:t>10-10 Fall CW &amp; Digital </a:t>
            </a:r>
            <a:r>
              <a:rPr lang="en-US" dirty="0" smtClean="0"/>
              <a:t>Parties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November 28-29:  W6OI Special Event</a:t>
            </a: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December 12-13:  </a:t>
            </a:r>
            <a:r>
              <a:rPr lang="en-US" dirty="0"/>
              <a:t>ARRL 10 Meter Contest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Ongoing:  10-10 </a:t>
            </a:r>
            <a:r>
              <a:rPr lang="en-US" dirty="0" smtClean="0"/>
              <a:t>Meet </a:t>
            </a:r>
            <a:r>
              <a:rPr lang="en-US" dirty="0"/>
              <a:t>the Volunteers Contest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Ongoing:  10-10 Anniversary Event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Plus many more multi-band events – there is a contest or special event every weekend!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3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1"/>
          <p:cNvSpPr txBox="1">
            <a:spLocks noChangeArrowheads="1"/>
          </p:cNvSpPr>
          <p:nvPr/>
        </p:nvSpPr>
        <p:spPr bwMode="auto">
          <a:xfrm>
            <a:off x="1676400" y="1066800"/>
            <a:ext cx="5257800" cy="590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dirty="0">
              <a:latin typeface="Calibri" pitchFamily="34" charset="0"/>
            </a:endParaRPr>
          </a:p>
          <a:p>
            <a:pPr>
              <a:lnSpc>
                <a:spcPct val="200000"/>
              </a:lnSpc>
              <a:buFont typeface="Wingdings" pitchFamily="2" charset="2"/>
              <a:buChar char="q"/>
            </a:pPr>
            <a:r>
              <a:rPr lang="en-US" dirty="0">
                <a:latin typeface="Calibri" pitchFamily="34" charset="0"/>
              </a:rPr>
              <a:t> Call CQ – don’t just spin the dial!</a:t>
            </a:r>
          </a:p>
          <a:p>
            <a:pPr>
              <a:buFont typeface="Wingdings" pitchFamily="2" charset="2"/>
              <a:buChar char="q"/>
            </a:pPr>
            <a:r>
              <a:rPr lang="en-US" dirty="0">
                <a:latin typeface="Calibri" pitchFamily="34" charset="0"/>
              </a:rPr>
              <a:t> Participate in local nets</a:t>
            </a:r>
          </a:p>
          <a:p>
            <a:pPr lvl="1">
              <a:buFont typeface="Wingdings" pitchFamily="2" charset="2"/>
              <a:buChar char="q"/>
            </a:pPr>
            <a:r>
              <a:rPr lang="en-US" dirty="0">
                <a:latin typeface="Calibri" pitchFamily="34" charset="0"/>
              </a:rPr>
              <a:t> Tucson: 28.420  Tuesdays 8 p.m. local</a:t>
            </a:r>
          </a:p>
          <a:p>
            <a:pPr lvl="1">
              <a:buFont typeface="Wingdings" pitchFamily="2" charset="2"/>
              <a:buChar char="q"/>
            </a:pPr>
            <a:r>
              <a:rPr lang="en-US" dirty="0">
                <a:latin typeface="Calibri" pitchFamily="34" charset="0"/>
              </a:rPr>
              <a:t> Phoenix: 28.445  Sundays 6 p.m. local</a:t>
            </a:r>
          </a:p>
          <a:p>
            <a:pPr>
              <a:lnSpc>
                <a:spcPct val="200000"/>
              </a:lnSpc>
              <a:buFont typeface="Wingdings" pitchFamily="2" charset="2"/>
              <a:buChar char="q"/>
            </a:pPr>
            <a:r>
              <a:rPr lang="en-US" dirty="0">
                <a:latin typeface="Calibri" pitchFamily="34" charset="0"/>
              </a:rPr>
              <a:t> Join 10-10  (</a:t>
            </a:r>
            <a:r>
              <a:rPr lang="en-US" b="1" dirty="0">
                <a:latin typeface="Calibri" pitchFamily="34" charset="0"/>
                <a:hlinkClick r:id="rId3"/>
              </a:rPr>
              <a:t>www.ten-ten.org</a:t>
            </a:r>
            <a:r>
              <a:rPr lang="en-US" dirty="0">
                <a:latin typeface="Calibri" pitchFamily="34" charset="0"/>
              </a:rPr>
              <a:t>)</a:t>
            </a:r>
          </a:p>
          <a:p>
            <a:pPr>
              <a:lnSpc>
                <a:spcPct val="200000"/>
              </a:lnSpc>
              <a:buFont typeface="Wingdings" pitchFamily="2" charset="2"/>
              <a:buChar char="q"/>
            </a:pPr>
            <a:r>
              <a:rPr lang="en-US" dirty="0">
                <a:latin typeface="Calibri" pitchFamily="34" charset="0"/>
              </a:rPr>
              <a:t>Join a local 10-10 Chapter</a:t>
            </a:r>
          </a:p>
          <a:p>
            <a:pPr>
              <a:lnSpc>
                <a:spcPct val="200000"/>
              </a:lnSpc>
              <a:buFont typeface="Wingdings" pitchFamily="2" charset="2"/>
              <a:buChar char="q"/>
            </a:pPr>
            <a:r>
              <a:rPr lang="en-US" dirty="0">
                <a:latin typeface="Calibri" pitchFamily="34" charset="0"/>
              </a:rPr>
              <a:t> Operate in a contest</a:t>
            </a:r>
          </a:p>
          <a:p>
            <a:pPr>
              <a:lnSpc>
                <a:spcPct val="200000"/>
              </a:lnSpc>
              <a:buFont typeface="Wingdings" pitchFamily="2" charset="2"/>
              <a:buChar char="q"/>
            </a:pPr>
            <a:r>
              <a:rPr lang="en-US" dirty="0">
                <a:latin typeface="Calibri" pitchFamily="34" charset="0"/>
              </a:rPr>
              <a:t> Learn a new mode</a:t>
            </a:r>
          </a:p>
          <a:p>
            <a:pPr>
              <a:lnSpc>
                <a:spcPct val="200000"/>
              </a:lnSpc>
              <a:buFont typeface="Wingdings" pitchFamily="2" charset="2"/>
              <a:buChar char="q"/>
            </a:pPr>
            <a:r>
              <a:rPr lang="en-US" dirty="0">
                <a:latin typeface="Calibri" pitchFamily="34" charset="0"/>
              </a:rPr>
              <a:t> Embrace new technologies</a:t>
            </a:r>
          </a:p>
          <a:p>
            <a:pPr>
              <a:lnSpc>
                <a:spcPct val="200000"/>
              </a:lnSpc>
              <a:buFont typeface="Wingdings" pitchFamily="2" charset="2"/>
              <a:buChar char="q"/>
            </a:pPr>
            <a:r>
              <a:rPr lang="en-US" dirty="0">
                <a:latin typeface="Calibri" pitchFamily="34" charset="0"/>
              </a:rPr>
              <a:t> Buy some new equipment</a:t>
            </a:r>
          </a:p>
          <a:p>
            <a:pPr>
              <a:lnSpc>
                <a:spcPct val="200000"/>
              </a:lnSpc>
              <a:buFont typeface="Wingdings" pitchFamily="2" charset="2"/>
              <a:buChar char="q"/>
            </a:pPr>
            <a:r>
              <a:rPr lang="en-US" dirty="0">
                <a:latin typeface="Calibri" pitchFamily="34" charset="0"/>
              </a:rPr>
              <a:t> Upgrade or repair your antennas</a:t>
            </a:r>
          </a:p>
          <a:p>
            <a:endParaRPr lang="en-US" dirty="0">
              <a:latin typeface="Calibri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19200" y="457200"/>
            <a:ext cx="6858000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dirty="0">
                <a:latin typeface="+mj-lt"/>
                <a:cs typeface="+mn-cs"/>
              </a:rPr>
              <a:t>What will </a:t>
            </a:r>
            <a:r>
              <a:rPr lang="en-US" sz="4000" i="1" dirty="0">
                <a:latin typeface="+mj-lt"/>
                <a:cs typeface="+mn-cs"/>
              </a:rPr>
              <a:t>YOU</a:t>
            </a:r>
            <a:r>
              <a:rPr lang="en-US" sz="4000" dirty="0">
                <a:latin typeface="+mj-lt"/>
                <a:cs typeface="+mn-cs"/>
              </a:rPr>
              <a:t> do?</a:t>
            </a:r>
          </a:p>
        </p:txBody>
      </p:sp>
      <p:pic>
        <p:nvPicPr>
          <p:cNvPr id="16388" name="Picture 2" descr="C:\Documents and Settings\KEITH SCHLOTTMAN\Temporary Internet Files\Content.IE5\7WPTPAOE\MCj04362220000[1]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67400" y="3810000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TextBox 4"/>
          <p:cNvSpPr txBox="1">
            <a:spLocks noChangeArrowheads="1"/>
          </p:cNvSpPr>
          <p:nvPr/>
        </p:nvSpPr>
        <p:spPr bwMode="auto">
          <a:xfrm>
            <a:off x="5943600" y="5638800"/>
            <a:ext cx="18288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i="1">
                <a:latin typeface="Algerian" pitchFamily="82" charset="0"/>
              </a:rPr>
              <a:t>I Want You …</a:t>
            </a:r>
          </a:p>
          <a:p>
            <a:r>
              <a:rPr lang="en-US" i="1">
                <a:latin typeface="Algerian" pitchFamily="82" charset="0"/>
              </a:rPr>
              <a:t>ON 10 Meters!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EAD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Picture 3"/>
          <p:cNvSpPr>
            <a:spLocks noGrp="1"/>
          </p:cNvSpPr>
          <p:nvPr>
            <p:ph type="ctrTitle" idx="4294967295"/>
          </p:nvPr>
        </p:nvSpPr>
        <p:spPr>
          <a:xfrm rot="21410686">
            <a:off x="803275" y="212725"/>
            <a:ext cx="7772400" cy="1692275"/>
          </a:xfrm>
        </p:spPr>
        <p:txBody>
          <a:bodyPr/>
          <a:lstStyle/>
          <a:p>
            <a:pPr eaLnBrk="1" hangingPunct="1"/>
            <a:r>
              <a:rPr lang="en-US" sz="8800" smtClean="0">
                <a:latin typeface="Eras Demi ITC" pitchFamily="34" charset="0"/>
              </a:rPr>
              <a:t>A PERFECT 10</a:t>
            </a:r>
          </a:p>
        </p:txBody>
      </p:sp>
      <p:pic>
        <p:nvPicPr>
          <p:cNvPr id="17411" name="Picture 3" descr="DWTS_Judges_10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52600" y="1828800"/>
            <a:ext cx="55499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Text Box 5"/>
          <p:cNvSpPr txBox="1">
            <a:spLocks noChangeArrowheads="1"/>
          </p:cNvSpPr>
          <p:nvPr/>
        </p:nvSpPr>
        <p:spPr bwMode="auto">
          <a:xfrm>
            <a:off x="1524000" y="5257800"/>
            <a:ext cx="6477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>
                <a:latin typeface="Calibri" pitchFamily="34" charset="0"/>
              </a:rPr>
              <a:t>Ten Meters is ALIVE AND WELL</a:t>
            </a:r>
          </a:p>
          <a:p>
            <a:pPr algn="ctr"/>
            <a:r>
              <a:rPr lang="en-US" sz="2400">
                <a:latin typeface="Calibri" pitchFamily="34" charset="0"/>
              </a:rPr>
              <a:t>in the bottom of the sunspot cycle!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BEE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3" descr="Paul_revere_ride copy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346575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72-CarlySimon_Anticipation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57200" y="6172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1010_anim2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15000" y="1066800"/>
            <a:ext cx="2438400" cy="562369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334000" y="228600"/>
            <a:ext cx="3429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/>
              <a:t>Sunspot 1010 was the</a:t>
            </a:r>
          </a:p>
          <a:p>
            <a:r>
              <a:rPr lang="en-US" sz="2000" b="1" i="1" dirty="0" smtClean="0"/>
              <a:t>first Sunspot of 2009</a:t>
            </a:r>
            <a:endParaRPr lang="en-US" sz="20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249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6D9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2316162"/>
          </a:xfrm>
        </p:spPr>
        <p:txBody>
          <a:bodyPr/>
          <a:lstStyle/>
          <a:p>
            <a:pPr eaLnBrk="1" hangingPunct="1"/>
            <a:r>
              <a:rPr lang="en-US" smtClean="0"/>
              <a:t>“</a:t>
            </a:r>
            <a:r>
              <a:rPr lang="en-US" smtClean="0">
                <a:solidFill>
                  <a:srgbClr val="FF0000"/>
                </a:solidFill>
              </a:rPr>
              <a:t>The rumors of my demise have been greatly exaggerated</a:t>
            </a:r>
            <a:r>
              <a:rPr lang="en-US" smtClean="0"/>
              <a:t>”</a:t>
            </a:r>
            <a:br>
              <a:rPr lang="en-US" smtClean="0"/>
            </a:br>
            <a:r>
              <a:rPr lang="en-US" smtClean="0"/>
              <a:t>- 28 megacycles</a:t>
            </a:r>
            <a:r>
              <a:rPr lang="en-US" sz="2200" smtClean="0"/>
              <a:t> </a:t>
            </a:r>
            <a:r>
              <a:rPr lang="en-US" sz="1400" smtClean="0"/>
              <a:t>(paraphrasing Mark Twain)</a:t>
            </a:r>
          </a:p>
        </p:txBody>
      </p:sp>
      <p:pic>
        <p:nvPicPr>
          <p:cNvPr id="4" name="Picture 3" descr="10Dead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19400" y="3429000"/>
            <a:ext cx="3429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 descr="sin_mov1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514600"/>
            <a:ext cx="9144000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MSSN00578A0000[1].wav">
            <a:hlinkClick r:id="" action="ppaction://media"/>
          </p:cNvPr>
          <p:cNvPicPr>
            <a:picLocks noRot="1" noChangeAspect="1"/>
          </p:cNvPicPr>
          <p:nvPr>
            <a:wavAudioFile r:embed="rId1" name="MSSN00578A0000[1]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381000" y="6324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95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0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16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3"/>
          <p:cNvSpPr>
            <a:spLocks noGrp="1"/>
          </p:cNvSpPr>
          <p:nvPr>
            <p:ph type="title" idx="4294967295"/>
          </p:nvPr>
        </p:nvSpPr>
        <p:spPr>
          <a:xfrm rot="16200000">
            <a:off x="-2933700" y="2933700"/>
            <a:ext cx="6858000" cy="990600"/>
          </a:xfrm>
          <a:solidFill>
            <a:schemeClr val="accent2">
              <a:lumMod val="60000"/>
              <a:lumOff val="40000"/>
            </a:schemeClr>
          </a:solidFill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5400"/>
              <a:t>Contest Results</a:t>
            </a:r>
            <a:endParaRPr lang="en-US" sz="5400" dirty="0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990600" y="304800"/>
            <a:ext cx="77724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>
                <a:latin typeface="Calibri" pitchFamily="34" charset="0"/>
              </a:rPr>
              <a:t>Nothing warms up the ionosphere like a good contest!</a:t>
            </a: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1295400" y="1752600"/>
            <a:ext cx="78486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i="1" dirty="0">
                <a:latin typeface="Calibri" pitchFamily="34" charset="0"/>
              </a:rPr>
              <a:t>10-10 Summer 2008 Phone QSO Party – </a:t>
            </a:r>
            <a:r>
              <a:rPr lang="en-US" b="1" i="1" dirty="0">
                <a:latin typeface="Calibri" pitchFamily="34" charset="0"/>
              </a:rPr>
              <a:t>Band Wide Open!!!</a:t>
            </a:r>
            <a:r>
              <a:rPr lang="en-US" i="1" dirty="0">
                <a:latin typeface="Calibri" pitchFamily="34" charset="0"/>
              </a:rPr>
              <a:t> </a:t>
            </a:r>
            <a:r>
              <a:rPr lang="en-US" i="1" dirty="0" smtClean="0">
                <a:latin typeface="Calibri" pitchFamily="34" charset="0"/>
              </a:rPr>
              <a:t>  Winner logged 696 QSO’s, top 10 stations logged 4,148 contacts</a:t>
            </a:r>
            <a:endParaRPr lang="en-US" i="1" dirty="0">
              <a:latin typeface="Calibri" pitchFamily="34" charset="0"/>
            </a:endParaRPr>
          </a:p>
          <a:p>
            <a:pPr>
              <a:buFont typeface="Wingdings" pitchFamily="2" charset="2"/>
              <a:buChar char="ü"/>
            </a:pPr>
            <a:endParaRPr lang="en-US" i="1" dirty="0">
              <a:latin typeface="Calibri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en-US" i="1" dirty="0">
                <a:latin typeface="Calibri" pitchFamily="34" charset="0"/>
              </a:rPr>
              <a:t>10-10 Winter 2008 Phone QSO Party</a:t>
            </a:r>
            <a:r>
              <a:rPr lang="en-US" dirty="0">
                <a:latin typeface="Calibri" pitchFamily="34" charset="0"/>
              </a:rPr>
              <a:t> – top 10 stations logged </a:t>
            </a:r>
            <a:r>
              <a:rPr lang="en-US" b="1" dirty="0">
                <a:latin typeface="Calibri" pitchFamily="34" charset="0"/>
              </a:rPr>
              <a:t>2,246</a:t>
            </a:r>
            <a:r>
              <a:rPr lang="en-US" dirty="0">
                <a:latin typeface="Calibri" pitchFamily="34" charset="0"/>
              </a:rPr>
              <a:t> contacts</a:t>
            </a:r>
          </a:p>
          <a:p>
            <a:pPr>
              <a:buFont typeface="Wingdings" pitchFamily="2" charset="2"/>
              <a:buChar char="ü"/>
            </a:pPr>
            <a:endParaRPr lang="en-US" dirty="0">
              <a:latin typeface="Calibri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en-US" i="1" dirty="0">
                <a:latin typeface="Calibri" pitchFamily="34" charset="0"/>
              </a:rPr>
              <a:t> 10-10 Summer 2007 Phone QSO Party</a:t>
            </a:r>
            <a:r>
              <a:rPr lang="en-US" dirty="0">
                <a:latin typeface="Calibri" pitchFamily="34" charset="0"/>
              </a:rPr>
              <a:t> – top 10 stations logged </a:t>
            </a:r>
            <a:r>
              <a:rPr lang="en-US" b="1" dirty="0">
                <a:latin typeface="Calibri" pitchFamily="34" charset="0"/>
              </a:rPr>
              <a:t>4,080</a:t>
            </a:r>
            <a:r>
              <a:rPr lang="en-US" dirty="0">
                <a:latin typeface="Calibri" pitchFamily="34" charset="0"/>
              </a:rPr>
              <a:t> contacts</a:t>
            </a:r>
          </a:p>
          <a:p>
            <a:pPr>
              <a:buFont typeface="Wingdings" pitchFamily="2" charset="2"/>
              <a:buChar char="ü"/>
            </a:pPr>
            <a:endParaRPr lang="en-US" dirty="0">
              <a:latin typeface="Calibri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en-US" i="1" dirty="0">
                <a:latin typeface="Calibri" pitchFamily="34" charset="0"/>
              </a:rPr>
              <a:t> 2007 CQ WPX SSB Contest</a:t>
            </a:r>
            <a:r>
              <a:rPr lang="en-US" dirty="0">
                <a:latin typeface="Calibri" pitchFamily="34" charset="0"/>
              </a:rPr>
              <a:t> – Single Band 10 meter winner had </a:t>
            </a:r>
            <a:r>
              <a:rPr lang="en-US" b="1" dirty="0">
                <a:latin typeface="Calibri" pitchFamily="34" charset="0"/>
              </a:rPr>
              <a:t>1,312</a:t>
            </a:r>
            <a:r>
              <a:rPr lang="en-US" dirty="0">
                <a:latin typeface="Calibri" pitchFamily="34" charset="0"/>
              </a:rPr>
              <a:t> contacts</a:t>
            </a:r>
          </a:p>
          <a:p>
            <a:pPr>
              <a:buFont typeface="Wingdings" pitchFamily="2" charset="2"/>
              <a:buChar char="ü"/>
            </a:pPr>
            <a:endParaRPr lang="en-US" dirty="0">
              <a:latin typeface="Calibri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en-US" i="1" dirty="0">
                <a:latin typeface="Calibri" pitchFamily="34" charset="0"/>
              </a:rPr>
              <a:t> 2007 CQ WPX CW Contest</a:t>
            </a:r>
            <a:r>
              <a:rPr lang="en-US" dirty="0">
                <a:latin typeface="Calibri" pitchFamily="34" charset="0"/>
              </a:rPr>
              <a:t> – Single Band 10 meter winner had </a:t>
            </a:r>
            <a:r>
              <a:rPr lang="en-US" b="1" dirty="0">
                <a:latin typeface="Calibri" pitchFamily="34" charset="0"/>
              </a:rPr>
              <a:t>1,270</a:t>
            </a:r>
            <a:r>
              <a:rPr lang="en-US" dirty="0">
                <a:latin typeface="Calibri" pitchFamily="34" charset="0"/>
              </a:rPr>
              <a:t> contacts</a:t>
            </a:r>
          </a:p>
          <a:p>
            <a:pPr>
              <a:buFont typeface="Wingdings" pitchFamily="2" charset="2"/>
              <a:buChar char="ü"/>
            </a:pPr>
            <a:endParaRPr lang="en-US" dirty="0">
              <a:latin typeface="Calibri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en-US" i="1" dirty="0">
                <a:latin typeface="Calibri" pitchFamily="34" charset="0"/>
              </a:rPr>
              <a:t> 2007 ARRL 10 Meter Contest </a:t>
            </a:r>
            <a:r>
              <a:rPr lang="en-US" dirty="0">
                <a:latin typeface="Calibri" pitchFamily="34" charset="0"/>
              </a:rPr>
              <a:t>– </a:t>
            </a:r>
            <a:r>
              <a:rPr lang="en-US" b="1" dirty="0">
                <a:latin typeface="Calibri" pitchFamily="34" charset="0"/>
              </a:rPr>
              <a:t>1,476</a:t>
            </a:r>
            <a:r>
              <a:rPr lang="en-US" dirty="0">
                <a:latin typeface="Calibri" pitchFamily="34" charset="0"/>
              </a:rPr>
              <a:t> logs received per ARRL website</a:t>
            </a:r>
          </a:p>
          <a:p>
            <a:pPr>
              <a:buFont typeface="Wingdings" pitchFamily="2" charset="2"/>
              <a:buChar char="ü"/>
            </a:pPr>
            <a:endParaRPr lang="en-US" dirty="0">
              <a:latin typeface="Calibri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en-US" i="1" dirty="0">
                <a:latin typeface="Calibri" pitchFamily="34" charset="0"/>
              </a:rPr>
              <a:t> 2007 ARRL Int’l DX SSB Contest</a:t>
            </a:r>
            <a:r>
              <a:rPr lang="en-US" dirty="0">
                <a:latin typeface="Calibri" pitchFamily="34" charset="0"/>
              </a:rPr>
              <a:t> – Single Band 10m winner had </a:t>
            </a:r>
            <a:r>
              <a:rPr lang="en-US" b="1" dirty="0">
                <a:latin typeface="Calibri" pitchFamily="34" charset="0"/>
              </a:rPr>
              <a:t>976</a:t>
            </a:r>
            <a:r>
              <a:rPr lang="en-US" dirty="0">
                <a:latin typeface="Calibri" pitchFamily="34" charset="0"/>
              </a:rPr>
              <a:t> contacts</a:t>
            </a:r>
          </a:p>
          <a:p>
            <a:pPr>
              <a:buFont typeface="Wingdings" pitchFamily="2" charset="2"/>
              <a:buChar char="ü"/>
            </a:pPr>
            <a:endParaRPr lang="en-US" dirty="0">
              <a:latin typeface="Calibri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en-US" i="1" dirty="0">
                <a:latin typeface="Calibri" pitchFamily="34" charset="0"/>
              </a:rPr>
              <a:t> 2007 ARRL Int’l DX CW Contest</a:t>
            </a:r>
            <a:r>
              <a:rPr lang="en-US" dirty="0">
                <a:latin typeface="Calibri" pitchFamily="34" charset="0"/>
              </a:rPr>
              <a:t> – </a:t>
            </a:r>
            <a:r>
              <a:rPr lang="en-US" b="1" dirty="0">
                <a:latin typeface="Calibri" pitchFamily="34" charset="0"/>
              </a:rPr>
              <a:t>12,418</a:t>
            </a:r>
            <a:r>
              <a:rPr lang="en-US" dirty="0">
                <a:latin typeface="Calibri" pitchFamily="34" charset="0"/>
              </a:rPr>
              <a:t> total 10m contacts were made</a:t>
            </a:r>
          </a:p>
        </p:txBody>
      </p:sp>
      <p:pic>
        <p:nvPicPr>
          <p:cNvPr id="6" name="BonnieRaitt_LetsGiveThemSomethingToTalkAbout.wav">
            <a:hlinkClick r:id="" action="ppaction://media"/>
          </p:cNvPr>
          <p:cNvPicPr>
            <a:picLocks noRot="1" noChangeAspect="1"/>
          </p:cNvPicPr>
          <p:nvPr>
            <a:wavAudioFile r:embed="rId1" name="BonnieRaitt_LetsGiveThemSomethingToTalkAbout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381000" y="6172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1299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2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65094"/>
            <a:ext cx="7763454" cy="5592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0" y="152400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+mj-lt"/>
              </a:rPr>
              <a:t>Use technology to increase your odds</a:t>
            </a:r>
            <a:endParaRPr lang="en-US" sz="4400" dirty="0">
              <a:latin typeface="+mj-lt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03339" y="1295401"/>
            <a:ext cx="7740661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/>
          </p:cNvSpPr>
          <p:nvPr>
            <p:ph type="title" idx="4294967295"/>
          </p:nvPr>
        </p:nvSpPr>
        <p:spPr>
          <a:xfrm>
            <a:off x="457200" y="152400"/>
            <a:ext cx="8229600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Yes, DX is Possible!</a:t>
            </a:r>
          </a:p>
        </p:txBody>
      </p:sp>
      <p:sp>
        <p:nvSpPr>
          <p:cNvPr id="5123" name="Text Box 4"/>
          <p:cNvSpPr txBox="1">
            <a:spLocks noChangeArrowheads="1"/>
          </p:cNvSpPr>
          <p:nvPr/>
        </p:nvSpPr>
        <p:spPr bwMode="auto">
          <a:xfrm>
            <a:off x="2209800" y="1676400"/>
            <a:ext cx="50292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Use of propagation tools can be helpful</a:t>
            </a:r>
          </a:p>
          <a:p>
            <a:pPr lvl="1">
              <a:buFont typeface="Arial" charset="0"/>
              <a:buChar char="•"/>
            </a:pPr>
            <a:r>
              <a:rPr lang="en-US">
                <a:latin typeface="Calibri" pitchFamily="34" charset="0"/>
              </a:rPr>
              <a:t>DX Clusters</a:t>
            </a:r>
          </a:p>
          <a:p>
            <a:pPr lvl="1">
              <a:buFont typeface="Arial" charset="0"/>
              <a:buChar char="•"/>
            </a:pPr>
            <a:r>
              <a:rPr lang="en-US">
                <a:latin typeface="Calibri" pitchFamily="34" charset="0"/>
              </a:rPr>
              <a:t>Propnet</a:t>
            </a:r>
          </a:p>
          <a:p>
            <a:pPr lvl="1">
              <a:buFont typeface="Arial" charset="0"/>
              <a:buChar char="•"/>
            </a:pPr>
            <a:r>
              <a:rPr lang="en-US">
                <a:latin typeface="Calibri" pitchFamily="34" charset="0"/>
              </a:rPr>
              <a:t>PSK Reporter</a:t>
            </a:r>
          </a:p>
          <a:p>
            <a:pPr lvl="1">
              <a:buFont typeface="Arial" charset="0"/>
              <a:buChar char="•"/>
            </a:pPr>
            <a:r>
              <a:rPr lang="en-US">
                <a:latin typeface="Calibri" pitchFamily="34" charset="0"/>
              </a:rPr>
              <a:t>Greyline Maps</a:t>
            </a:r>
          </a:p>
          <a:p>
            <a:pPr lvl="1">
              <a:buFont typeface="Arial" charset="0"/>
              <a:buChar char="•"/>
            </a:pPr>
            <a:r>
              <a:rPr lang="en-US">
                <a:latin typeface="Calibri" pitchFamily="34" charset="0"/>
              </a:rPr>
              <a:t>Propagation prediction software</a:t>
            </a:r>
          </a:p>
          <a:p>
            <a:pPr lvl="1">
              <a:buFont typeface="Arial" charset="0"/>
              <a:buChar char="•"/>
            </a:pPr>
            <a:r>
              <a:rPr lang="en-US">
                <a:latin typeface="Calibri" pitchFamily="34" charset="0"/>
              </a:rPr>
              <a:t>Magazine forecasts</a:t>
            </a:r>
          </a:p>
          <a:p>
            <a:pPr lvl="1">
              <a:buFont typeface="Arial" charset="0"/>
              <a:buChar char="•"/>
            </a:pPr>
            <a:r>
              <a:rPr lang="en-US">
                <a:latin typeface="Calibri" pitchFamily="34" charset="0"/>
              </a:rPr>
              <a:t>Beacons</a:t>
            </a: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381000" y="4876800"/>
            <a:ext cx="8305800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i="1">
                <a:solidFill>
                  <a:srgbClr val="FF0000"/>
                </a:solidFill>
                <a:latin typeface="Calibri" pitchFamily="34" charset="0"/>
              </a:rPr>
              <a:t>Know the band – be prepared for seasonal changes in propagation patterns</a:t>
            </a:r>
          </a:p>
          <a:p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66">
            <a:alpha val="63136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1"/>
          <p:cNvSpPr txBox="1">
            <a:spLocks noChangeArrowheads="1"/>
          </p:cNvSpPr>
          <p:nvPr/>
        </p:nvSpPr>
        <p:spPr bwMode="auto">
          <a:xfrm>
            <a:off x="1295400" y="2133600"/>
            <a:ext cx="5410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Cluster images</a:t>
            </a:r>
          </a:p>
        </p:txBody>
      </p:sp>
      <p:pic>
        <p:nvPicPr>
          <p:cNvPr id="6147" name="Picture 2" descr="10mSpots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7150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TextBox 3"/>
          <p:cNvSpPr txBox="1">
            <a:spLocks noChangeArrowheads="1"/>
          </p:cNvSpPr>
          <p:nvPr/>
        </p:nvSpPr>
        <p:spPr bwMode="auto">
          <a:xfrm>
            <a:off x="0" y="0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>
                <a:latin typeface="Calibri" pitchFamily="34" charset="0"/>
              </a:rPr>
              <a:t>Watch the DX Cluster for band openings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3"/>
          <p:cNvSpPr>
            <a:spLocks noGrp="1"/>
          </p:cNvSpPr>
          <p:nvPr>
            <p:ph type="title" idx="4294967295"/>
          </p:nvPr>
        </p:nvSpPr>
        <p:spPr>
          <a:xfrm rot="16200000">
            <a:off x="-3009900" y="3009900"/>
            <a:ext cx="6858000" cy="838200"/>
          </a:xfrm>
          <a:solidFill>
            <a:schemeClr val="accent2">
              <a:lumMod val="60000"/>
              <a:lumOff val="40000"/>
            </a:schemeClr>
          </a:solidFill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err="1"/>
              <a:t>Dxpeditions</a:t>
            </a:r>
            <a:endParaRPr lang="en-US" dirty="0"/>
          </a:p>
        </p:txBody>
      </p:sp>
      <p:sp>
        <p:nvSpPr>
          <p:cNvPr id="3" name="Rectangle 4"/>
          <p:cNvSpPr>
            <a:spLocks noGrp="1"/>
          </p:cNvSpPr>
          <p:nvPr>
            <p:ph idx="4294967295"/>
          </p:nvPr>
        </p:nvSpPr>
        <p:spPr>
          <a:xfrm>
            <a:off x="990600" y="1295400"/>
            <a:ext cx="7696200" cy="6858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mtClean="0"/>
              <a:t>VP6DX………Feb 2008……………….8,791 QSO’s</a:t>
            </a:r>
          </a:p>
          <a:p>
            <a:pPr eaLnBrk="1" hangingPunct="1">
              <a:buFont typeface="Arial" charset="0"/>
              <a:buNone/>
            </a:pPr>
            <a:endParaRPr lang="en-US" smtClean="0"/>
          </a:p>
          <a:p>
            <a:pPr eaLnBrk="1" hangingPunct="1">
              <a:buFont typeface="Arial" charset="0"/>
              <a:buNone/>
            </a:pPr>
            <a:endParaRPr lang="en-US" smtClean="0"/>
          </a:p>
          <a:p>
            <a:pPr eaLnBrk="1" hangingPunct="1">
              <a:buFont typeface="Arial" charset="0"/>
              <a:buNone/>
            </a:pPr>
            <a:endParaRPr lang="en-US" smtClean="0"/>
          </a:p>
        </p:txBody>
      </p:sp>
      <p:cxnSp>
        <p:nvCxnSpPr>
          <p:cNvPr id="7172" name="Line 5"/>
          <p:cNvCxnSpPr>
            <a:cxnSpLocks noChangeShapeType="1"/>
          </p:cNvCxnSpPr>
          <p:nvPr/>
        </p:nvCxnSpPr>
        <p:spPr bwMode="auto">
          <a:xfrm>
            <a:off x="1066800" y="2133600"/>
            <a:ext cx="7772400" cy="1588"/>
          </a:xfrm>
          <a:prstGeom prst="line">
            <a:avLst/>
          </a:prstGeom>
          <a:noFill/>
          <a:ln w="9525">
            <a:solidFill>
              <a:srgbClr val="4A7EBB"/>
            </a:solidFill>
            <a:round/>
            <a:headEnd/>
            <a:tailEnd/>
          </a:ln>
        </p:spPr>
      </p:cxnSp>
      <p:cxnSp>
        <p:nvCxnSpPr>
          <p:cNvPr id="7173" name="Line 6"/>
          <p:cNvCxnSpPr>
            <a:cxnSpLocks noChangeShapeType="1"/>
          </p:cNvCxnSpPr>
          <p:nvPr/>
        </p:nvCxnSpPr>
        <p:spPr bwMode="auto">
          <a:xfrm>
            <a:off x="990600" y="5715000"/>
            <a:ext cx="7772400" cy="1588"/>
          </a:xfrm>
          <a:prstGeom prst="line">
            <a:avLst/>
          </a:prstGeom>
          <a:noFill/>
          <a:ln w="9525">
            <a:solidFill>
              <a:srgbClr val="4A7EBB"/>
            </a:solidFill>
            <a:round/>
            <a:headEnd/>
            <a:tailEnd/>
          </a:ln>
        </p:spPr>
      </p:cxnSp>
      <p:cxnSp>
        <p:nvCxnSpPr>
          <p:cNvPr id="7174" name="Line 7"/>
          <p:cNvCxnSpPr>
            <a:cxnSpLocks noChangeShapeType="1"/>
          </p:cNvCxnSpPr>
          <p:nvPr/>
        </p:nvCxnSpPr>
        <p:spPr bwMode="auto">
          <a:xfrm>
            <a:off x="990600" y="3276600"/>
            <a:ext cx="7772400" cy="1588"/>
          </a:xfrm>
          <a:prstGeom prst="line">
            <a:avLst/>
          </a:prstGeom>
          <a:noFill/>
          <a:ln w="9525">
            <a:solidFill>
              <a:srgbClr val="4A7EBB"/>
            </a:solidFill>
            <a:round/>
            <a:headEnd/>
            <a:tailEnd/>
          </a:ln>
        </p:spPr>
      </p:cxnSp>
      <p:cxnSp>
        <p:nvCxnSpPr>
          <p:cNvPr id="7175" name="Line 8"/>
          <p:cNvCxnSpPr>
            <a:cxnSpLocks noChangeShapeType="1"/>
          </p:cNvCxnSpPr>
          <p:nvPr/>
        </p:nvCxnSpPr>
        <p:spPr bwMode="auto">
          <a:xfrm>
            <a:off x="990600" y="4572000"/>
            <a:ext cx="7772400" cy="1588"/>
          </a:xfrm>
          <a:prstGeom prst="line">
            <a:avLst/>
          </a:prstGeom>
          <a:noFill/>
          <a:ln w="9525">
            <a:solidFill>
              <a:srgbClr val="4A7EBB"/>
            </a:solidFill>
            <a:round/>
            <a:headEnd/>
            <a:tailEnd/>
          </a:ln>
        </p:spPr>
      </p:cxn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1143000" y="381000"/>
            <a:ext cx="6629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>
                <a:latin typeface="Calibri" pitchFamily="34" charset="0"/>
              </a:rPr>
              <a:t>Want 10 meter activity?  Just go on a DXpedition!</a:t>
            </a: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1066800" y="2438400"/>
            <a:ext cx="7848600" cy="86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latin typeface="Calibri" pitchFamily="34" charset="0"/>
              </a:rPr>
              <a:t>TX5C………..Mar 2008………………3,974 QSO’s</a:t>
            </a:r>
          </a:p>
          <a:p>
            <a:endParaRPr lang="en-US">
              <a:latin typeface="Calibri" pitchFamily="34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1143000" y="3581400"/>
            <a:ext cx="7620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latin typeface="Calibri" pitchFamily="34" charset="0"/>
              </a:rPr>
              <a:t>9X0R……….Mar 2008………………1,646 QSO’s</a:t>
            </a:r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1066800" y="4876800"/>
            <a:ext cx="7467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3B7C………..Sep 2007……………….7,598 QSO’s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66800" y="5943600"/>
            <a:ext cx="7467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alibri" pitchFamily="34" charset="0"/>
              </a:rPr>
              <a:t>VK9DWX....Oct 2008……………….4,642 QSO’s</a:t>
            </a:r>
            <a:endParaRPr lang="en-US" sz="32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/>
      <p:bldP spid="11" grpId="0"/>
      <p:bldP spid="12" grpId="0"/>
      <p:bldP spid="13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3"/>
          <p:cNvSpPr>
            <a:spLocks noGrp="1"/>
          </p:cNvSpPr>
          <p:nvPr>
            <p:ph type="title" idx="4294967295"/>
          </p:nvPr>
        </p:nvSpPr>
        <p:spPr>
          <a:xfrm rot="16200000">
            <a:off x="-2857500" y="2857500"/>
            <a:ext cx="6858000" cy="1143000"/>
          </a:xfrm>
          <a:solidFill>
            <a:schemeClr val="accent2">
              <a:lumMod val="60000"/>
              <a:lumOff val="40000"/>
            </a:schemeClr>
          </a:solidFill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New Modes…….</a:t>
            </a:r>
          </a:p>
        </p:txBody>
      </p:sp>
      <p:pic>
        <p:nvPicPr>
          <p:cNvPr id="5" name="Picture 4" descr="kd5de1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857250"/>
            <a:ext cx="8001000" cy="600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1371600" y="152400"/>
            <a:ext cx="75438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latin typeface="Calibri" pitchFamily="34" charset="0"/>
              </a:rPr>
              <a:t>PSK31 is a great mode for weak signal work</a:t>
            </a:r>
          </a:p>
        </p:txBody>
      </p:sp>
      <p:pic>
        <p:nvPicPr>
          <p:cNvPr id="7" name="Psk31Bpsk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57200" y="6096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1521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2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66">
            <a:alpha val="63136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PSKReporter2008071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3820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TextBox 3"/>
          <p:cNvSpPr txBox="1">
            <a:spLocks noChangeArrowheads="1"/>
          </p:cNvSpPr>
          <p:nvPr/>
        </p:nvSpPr>
        <p:spPr bwMode="auto">
          <a:xfrm>
            <a:off x="0" y="152400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>
                <a:latin typeface="Calibri" pitchFamily="34" charset="0"/>
              </a:rPr>
              <a:t>If you call CQ and nobody is listening, do you propogate RF?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1206</TotalTime>
  <Words>707</Words>
  <Application>Microsoft Office PowerPoint</Application>
  <PresentationFormat>On-screen Show (4:3)</PresentationFormat>
  <Paragraphs>111</Paragraphs>
  <Slides>18</Slides>
  <Notes>1</Notes>
  <HiddenSlides>0</HiddenSlides>
  <MMClips>6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Slide 1</vt:lpstr>
      <vt:lpstr>“The rumors of my demise have been greatly exaggerated” - 28 megacycles (paraphrasing Mark Twain)</vt:lpstr>
      <vt:lpstr>Contest Results</vt:lpstr>
      <vt:lpstr>Slide 4</vt:lpstr>
      <vt:lpstr>Yes, DX is Possible!</vt:lpstr>
      <vt:lpstr>Slide 6</vt:lpstr>
      <vt:lpstr>Dxpeditions</vt:lpstr>
      <vt:lpstr>New Modes…….</vt:lpstr>
      <vt:lpstr>Slide 9</vt:lpstr>
      <vt:lpstr>Slide 10</vt:lpstr>
      <vt:lpstr>Do you think of RTTY as this?</vt:lpstr>
      <vt:lpstr>Slide 12</vt:lpstr>
      <vt:lpstr>New 10 meter operators</vt:lpstr>
      <vt:lpstr>10-10 International Net</vt:lpstr>
      <vt:lpstr>10 Meter Events for 2009</vt:lpstr>
      <vt:lpstr>Slide 16</vt:lpstr>
      <vt:lpstr>A PERFECT 10</vt:lpstr>
      <vt:lpstr>Slide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Keith Schlottman</dc:creator>
  <cp:lastModifiedBy>Keith Schlottman</cp:lastModifiedBy>
  <cp:revision>87</cp:revision>
  <dcterms:created xsi:type="dcterms:W3CDTF">2008-05-13T17:19:06Z</dcterms:created>
  <dcterms:modified xsi:type="dcterms:W3CDTF">2009-01-14T00:50:45Z</dcterms:modified>
</cp:coreProperties>
</file>