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7/15/2009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C3A134-F1C3-464B-BF47-54DC2DE08F52}" type="datetimeFigureOut">
              <a:rPr lang="en-US" smtClean="0"/>
              <a:pPr/>
              <a:t>7/15/2009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ass.net/~teara/2962.html" TargetMode="External"/><Relationship Id="rId2" Type="http://schemas.openxmlformats.org/officeDocument/2006/relationships/hyperlink" Target="http://www.hb9hd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groups.yahoo.com/group/AR29MHz-FM" TargetMode="External"/><Relationship Id="rId4" Type="http://schemas.openxmlformats.org/officeDocument/2006/relationships/hyperlink" Target="http://www.ten-ten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dobe Heiti Std R" pitchFamily="34" charset="-128"/>
                <a:ea typeface="Adobe Heiti Std R" pitchFamily="34" charset="-128"/>
              </a:rPr>
              <a:t>10 Meter Repeaters</a:t>
            </a:r>
            <a:endParaRPr lang="en-US" sz="6000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181600"/>
            <a:ext cx="8077200" cy="1499616"/>
          </a:xfrm>
        </p:spPr>
        <p:txBody>
          <a:bodyPr/>
          <a:lstStyle/>
          <a:p>
            <a:pPr algn="ctr"/>
            <a:r>
              <a:rPr lang="en-US" i="1" dirty="0" smtClean="0">
                <a:latin typeface="Adobe Heiti Std R" pitchFamily="34" charset="-128"/>
                <a:ea typeface="Adobe Heiti Std R" pitchFamily="34" charset="-128"/>
              </a:rPr>
              <a:t>Presented at the Arizona State Convention</a:t>
            </a:r>
          </a:p>
          <a:p>
            <a:pPr algn="ctr"/>
            <a:r>
              <a:rPr lang="en-US" i="1" dirty="0" smtClean="0">
                <a:latin typeface="Adobe Heiti Std R" pitchFamily="34" charset="-128"/>
                <a:ea typeface="Adobe Heiti Std R" pitchFamily="34" charset="-128"/>
              </a:rPr>
              <a:t>Williams, AZ   July 17, 2009</a:t>
            </a:r>
          </a:p>
          <a:p>
            <a:pPr algn="ctr"/>
            <a:r>
              <a:rPr lang="en-US" i="1" dirty="0" smtClean="0">
                <a:latin typeface="Adobe Heiti Std R" pitchFamily="34" charset="-128"/>
                <a:ea typeface="Adobe Heiti Std R" pitchFamily="34" charset="-128"/>
              </a:rPr>
              <a:t>By Keith </a:t>
            </a:r>
            <a:r>
              <a:rPr lang="en-US" i="1" dirty="0" err="1" smtClean="0">
                <a:latin typeface="Adobe Heiti Std R" pitchFamily="34" charset="-128"/>
                <a:ea typeface="Adobe Heiti Std R" pitchFamily="34" charset="-128"/>
              </a:rPr>
              <a:t>Schlottman</a:t>
            </a:r>
            <a:r>
              <a:rPr lang="en-US" i="1" dirty="0" smtClean="0">
                <a:latin typeface="Adobe Heiti Std R" pitchFamily="34" charset="-128"/>
                <a:ea typeface="Adobe Heiti Std R" pitchFamily="34" charset="-128"/>
              </a:rPr>
              <a:t>, KR7RK</a:t>
            </a:r>
          </a:p>
          <a:p>
            <a:pPr algn="ctr"/>
            <a:r>
              <a:rPr lang="en-US" i="1" dirty="0" smtClean="0">
                <a:latin typeface="Adobe Heiti Std R" pitchFamily="34" charset="-128"/>
                <a:ea typeface="Adobe Heiti Std R" pitchFamily="34" charset="-128"/>
              </a:rPr>
              <a:t>Treasurer, 10-10 International Net</a:t>
            </a:r>
            <a:endParaRPr lang="en-US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1045" name="Picture 21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539" y="838200"/>
            <a:ext cx="2067009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3886200" cy="1252728"/>
          </a:xfrm>
        </p:spPr>
        <p:txBody>
          <a:bodyPr/>
          <a:lstStyle/>
          <a:p>
            <a:r>
              <a:rPr lang="en-US" dirty="0" smtClean="0"/>
              <a:t>Frequencies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799"/>
            <a:ext cx="8229600" cy="38862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u="sng" dirty="0" smtClean="0"/>
          </a:p>
          <a:p>
            <a:pPr lvl="1"/>
            <a:r>
              <a:rPr lang="en-US" b="1" dirty="0" smtClean="0"/>
              <a:t>Coordinated Pairs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520/620, 540/640, 560/660, 580/680 (normal offset is 100 kHz) – varies by IARU region</a:t>
            </a:r>
          </a:p>
          <a:p>
            <a:pPr lvl="1"/>
            <a:r>
              <a:rPr lang="en-US" b="1" dirty="0" smtClean="0"/>
              <a:t>Simplex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29.600, 29.500</a:t>
            </a:r>
          </a:p>
          <a:p>
            <a:pPr lvl="1"/>
            <a:r>
              <a:rPr lang="en-US" b="1" dirty="0" smtClean="0"/>
              <a:t>Linked Systems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2m or 70 cm </a:t>
            </a:r>
            <a:r>
              <a:rPr lang="en-US" dirty="0" smtClean="0">
                <a:sym typeface="Wingdings" pitchFamily="2" charset="2"/>
              </a:rPr>
              <a:t> 10m</a:t>
            </a:r>
            <a:endParaRPr lang="en-US" dirty="0" smtClean="0"/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3400" y="1905000"/>
            <a:ext cx="7924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All 10m </a:t>
            </a:r>
            <a:r>
              <a:rPr lang="en-US" sz="4000" dirty="0" smtClean="0"/>
              <a:t>Repeaters Operate </a:t>
            </a:r>
            <a:r>
              <a:rPr lang="en-US" sz="4000" dirty="0" smtClean="0"/>
              <a:t>in the </a:t>
            </a:r>
            <a:r>
              <a:rPr lang="en-US" sz="4000" dirty="0" smtClean="0"/>
              <a:t>Upper Portion </a:t>
            </a:r>
            <a:r>
              <a:rPr lang="en-US" sz="4000" dirty="0" smtClean="0"/>
              <a:t>of the </a:t>
            </a:r>
            <a:r>
              <a:rPr lang="en-US" sz="4000" dirty="0" smtClean="0"/>
              <a:t>Band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47244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Repeater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Not Always “Hot”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Owners may turn off</a:t>
            </a:r>
          </a:p>
          <a:p>
            <a:r>
              <a:rPr lang="en-US" b="1" dirty="0" smtClean="0"/>
              <a:t>Low Power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Usually 100 watts or less</a:t>
            </a:r>
          </a:p>
          <a:p>
            <a:r>
              <a:rPr lang="en-US" b="1" dirty="0" err="1" smtClean="0"/>
              <a:t>Omnidirectional</a:t>
            </a:r>
            <a:r>
              <a:rPr lang="en-US" b="1" dirty="0" smtClean="0"/>
              <a:t> Antennas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Normally vertically polarized antennas</a:t>
            </a:r>
          </a:p>
          <a:p>
            <a:r>
              <a:rPr lang="en-US" b="1" dirty="0" smtClean="0"/>
              <a:t>Separate TX/RX Antenna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10m duplexers are big and hard to find;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physically separated systems normal</a:t>
            </a:r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  <p:pic>
        <p:nvPicPr>
          <p:cNvPr id="5122" name="Picture 2" descr="Solarcon A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529147"/>
            <a:ext cx="657225" cy="5328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51054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Repeater Design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Mountaintop / High Sites not critical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Unblocked, low angle of radiation more important</a:t>
            </a:r>
          </a:p>
          <a:p>
            <a:r>
              <a:rPr lang="en-US" b="1" dirty="0" smtClean="0"/>
              <a:t>Linked Systems Common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Allows 2 m or 70 cm users to enjoy HF</a:t>
            </a:r>
          </a:p>
          <a:p>
            <a:r>
              <a:rPr lang="en-US" b="1" dirty="0" smtClean="0"/>
              <a:t>Geographical Separation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Best to not have nearby 10m repeaters</a:t>
            </a:r>
          </a:p>
          <a:p>
            <a:r>
              <a:rPr lang="en-US" b="1" dirty="0" smtClean="0"/>
              <a:t>Often Requires High Level of Technical Skill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Can’t just buy it off the shelf</a:t>
            </a:r>
          </a:p>
          <a:p>
            <a:endParaRPr lang="en-US" dirty="0" smtClean="0"/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67818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What You Need to Operate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</p:spPr>
        <p:txBody>
          <a:bodyPr>
            <a:normAutofit/>
          </a:bodyPr>
          <a:lstStyle/>
          <a:p>
            <a:r>
              <a:rPr lang="en-US" b="1" dirty="0" smtClean="0"/>
              <a:t>HF Multiband Rigs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On some rigs, need to use “split” function</a:t>
            </a:r>
          </a:p>
          <a:p>
            <a:r>
              <a:rPr lang="en-US" b="1" dirty="0" smtClean="0"/>
              <a:t>Smaller  10 Meter FM Capable Rigs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  <p:pic>
        <p:nvPicPr>
          <p:cNvPr id="3074" name="Picture 2" descr="DR-03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352800"/>
            <a:ext cx="1828800" cy="12984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28800" y="46482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Alinco</a:t>
            </a:r>
            <a:r>
              <a:rPr lang="en-US" dirty="0" smtClean="0"/>
              <a:t> DR-03T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3400" y="5029200"/>
            <a:ext cx="8229600" cy="160020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“CB-Style” Rigs Have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FM Capability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b="1" baseline="0" dirty="0" smtClean="0"/>
              <a:t>	</a:t>
            </a:r>
            <a:r>
              <a:rPr lang="en-US" sz="3200" dirty="0" smtClean="0"/>
              <a:t>Ranger, Galaxy, Stryker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Older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Rigs from Realistic, President, </a:t>
            </a:r>
            <a:r>
              <a:rPr kumimoji="0" lang="en-US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Azden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8" name="Picture 6" descr="http://www.yaesu.com/ProductImages/FT-8900R_thum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9631" y="3352800"/>
            <a:ext cx="1734519" cy="1295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00600" y="4648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Yaesu</a:t>
            </a:r>
            <a:r>
              <a:rPr lang="en-US" dirty="0" smtClean="0"/>
              <a:t> FT-8900R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7086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You Need to Operate-2</a:t>
            </a:r>
            <a:endParaRPr lang="en-US" dirty="0"/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086600" cy="502920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Handheld 10m Rigs Do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Exist But Hard to Find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baseline="0" dirty="0" smtClean="0"/>
              <a:t>	</a:t>
            </a:r>
            <a:r>
              <a:rPr lang="en-US" sz="3200" baseline="0" dirty="0" smtClean="0"/>
              <a:t>Midland, Cherokee, </a:t>
            </a:r>
            <a:r>
              <a:rPr lang="en-US" sz="3200" baseline="0" dirty="0" err="1" smtClean="0"/>
              <a:t>Azden</a:t>
            </a:r>
            <a:r>
              <a:rPr lang="en-US" sz="3200" baseline="0" dirty="0" smtClean="0"/>
              <a:t>, Titan, etc.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Need to Add a PL Tone Board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baseline="0" dirty="0" smtClean="0"/>
              <a:t>	</a:t>
            </a:r>
            <a:r>
              <a:rPr lang="en-US" sz="3200" baseline="0" dirty="0" smtClean="0"/>
              <a:t>Many</a:t>
            </a:r>
            <a:r>
              <a:rPr lang="en-US" sz="3200" dirty="0" smtClean="0"/>
              <a:t> HF rigs do not have PL as standard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Tune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Your Antenna for Higher Frequency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baseline="0" dirty="0" smtClean="0"/>
              <a:t>	</a:t>
            </a:r>
            <a:r>
              <a:rPr lang="en-US" sz="3200" dirty="0" smtClean="0"/>
              <a:t>But many 10 meter antennas have a fairly wide bandwidth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http://www.bills2way.com/equip/images/ah1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600200"/>
            <a:ext cx="1340836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477000" cy="14081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Signal &amp; Propagation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599"/>
          </a:xfrm>
        </p:spPr>
        <p:txBody>
          <a:bodyPr>
            <a:normAutofit/>
          </a:bodyPr>
          <a:lstStyle/>
          <a:p>
            <a:r>
              <a:rPr lang="en-US" b="1" dirty="0" smtClean="0"/>
              <a:t>Unpredictable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Not reliable for critical communications</a:t>
            </a:r>
          </a:p>
          <a:p>
            <a:r>
              <a:rPr lang="en-US" b="1" dirty="0" smtClean="0"/>
              <a:t>Capture Effect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Band openings may result in chaos</a:t>
            </a:r>
          </a:p>
          <a:p>
            <a:r>
              <a:rPr lang="en-US" b="1" dirty="0" smtClean="0"/>
              <a:t>Wider Signal Bandwidth than SSB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Can make it difficult to tune precisely, increases QRM; Sounds much different</a:t>
            </a:r>
          </a:p>
          <a:p>
            <a:r>
              <a:rPr lang="en-US" b="1" dirty="0" smtClean="0"/>
              <a:t>DX is Possible</a:t>
            </a:r>
          </a:p>
          <a:p>
            <a:pPr>
              <a:buNone/>
            </a:pPr>
            <a:r>
              <a:rPr lang="en-US" dirty="0" smtClean="0"/>
              <a:t>	Many foreign repeaters</a:t>
            </a:r>
          </a:p>
          <a:p>
            <a:endParaRPr lang="en-US" dirty="0" smtClean="0"/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51054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Web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Worldwide Repeater List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www.hb9hd.ch</a:t>
            </a:r>
            <a:r>
              <a:rPr lang="en-US" dirty="0" smtClean="0"/>
              <a:t> (a bit out of date)</a:t>
            </a:r>
          </a:p>
          <a:p>
            <a:r>
              <a:rPr lang="en-US" b="1" dirty="0" smtClean="0"/>
              <a:t>Detailed Description of a 10m Repeater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www.ipass.net/~teara/2962.html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/>
              <a:t>Ten-Ten International Net, Inc.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www.ten-ten.org</a:t>
            </a:r>
            <a:endParaRPr lang="en-US" dirty="0" smtClean="0"/>
          </a:p>
          <a:p>
            <a:r>
              <a:rPr lang="en-US" b="1" dirty="0" smtClean="0">
                <a:cs typeface="Times New Roman" pitchFamily="18" charset="0"/>
              </a:rPr>
              <a:t>10 Meter FM Yahoo Group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groups.yahoo.com/group/AR29MHz-FM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51054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Written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399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ARRL Repeater Directory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cs typeface="Times New Roman" pitchFamily="18" charset="0"/>
              </a:rPr>
              <a:t>Band plans, lingo, repeater listings</a:t>
            </a:r>
            <a:endParaRPr lang="en-US" dirty="0" smtClean="0"/>
          </a:p>
          <a:p>
            <a:r>
              <a:rPr lang="en-US" b="1" dirty="0" smtClean="0"/>
              <a:t>ARRL Operating Manual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cs typeface="Times New Roman" pitchFamily="18" charset="0"/>
              </a:rPr>
              <a:t>Chapter on FM and repeaters</a:t>
            </a:r>
          </a:p>
          <a:p>
            <a:r>
              <a:rPr lang="en-US" b="1" dirty="0" smtClean="0"/>
              <a:t>AC6V’s FM101x Using FM Repeaters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Keith\Temporary Internet Files\Content.IE5\GT0J5F12\MCj02346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152400"/>
            <a:ext cx="963226" cy="1029767"/>
          </a:xfrm>
          <a:prstGeom prst="rect">
            <a:avLst/>
          </a:prstGeom>
          <a:noFill/>
        </p:spPr>
      </p:pic>
      <p:pic>
        <p:nvPicPr>
          <p:cNvPr id="19458" name="Picture 2" descr="http://www.ac6v.com/images/fm101x%2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4191000"/>
            <a:ext cx="1752600" cy="2269225"/>
          </a:xfrm>
          <a:prstGeom prst="rect">
            <a:avLst/>
          </a:prstGeom>
          <a:noFill/>
        </p:spPr>
      </p:pic>
      <p:pic>
        <p:nvPicPr>
          <p:cNvPr id="19460" name="Picture 4" descr="http://www.arrl.org/catalog/images/10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4191000"/>
            <a:ext cx="1666875" cy="2228850"/>
          </a:xfrm>
          <a:prstGeom prst="rect">
            <a:avLst/>
          </a:prstGeom>
          <a:noFill/>
        </p:spPr>
      </p:pic>
      <p:pic>
        <p:nvPicPr>
          <p:cNvPr id="19462" name="Picture 6" descr="http://www.arrl.org/catalog/images/128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4191000"/>
            <a:ext cx="1600200" cy="224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130</TotalTime>
  <Words>106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10 Meter Repeaters</vt:lpstr>
      <vt:lpstr>Frequencies</vt:lpstr>
      <vt:lpstr>Repeater Design</vt:lpstr>
      <vt:lpstr>Repeater Design - 2</vt:lpstr>
      <vt:lpstr>What You Need to Operate</vt:lpstr>
      <vt:lpstr>What You Need to Operate-2</vt:lpstr>
      <vt:lpstr>Signal &amp; Propagation Characteristics</vt:lpstr>
      <vt:lpstr>Web Resources</vt:lpstr>
      <vt:lpstr>Written Resources</vt:lpstr>
    </vt:vector>
  </TitlesOfParts>
  <Company>Schlottman CPA's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Meter Repeaters</dc:title>
  <dc:creator>Keith Schlottman </dc:creator>
  <cp:lastModifiedBy>Keith Schlottman </cp:lastModifiedBy>
  <cp:revision>17</cp:revision>
  <dcterms:created xsi:type="dcterms:W3CDTF">2009-07-16T02:30:15Z</dcterms:created>
  <dcterms:modified xsi:type="dcterms:W3CDTF">2009-07-16T04:40:22Z</dcterms:modified>
</cp:coreProperties>
</file>